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6" r:id="rId2"/>
  </p:sldMasterIdLst>
  <p:notesMasterIdLst>
    <p:notesMasterId r:id="rId20"/>
  </p:notesMasterIdLst>
  <p:sldIdLst>
    <p:sldId id="279" r:id="rId3"/>
    <p:sldId id="277" r:id="rId4"/>
    <p:sldId id="278" r:id="rId5"/>
    <p:sldId id="284" r:id="rId6"/>
    <p:sldId id="280" r:id="rId7"/>
    <p:sldId id="273" r:id="rId8"/>
    <p:sldId id="274" r:id="rId9"/>
    <p:sldId id="269" r:id="rId10"/>
    <p:sldId id="283" r:id="rId11"/>
    <p:sldId id="285" r:id="rId12"/>
    <p:sldId id="281" r:id="rId13"/>
    <p:sldId id="282" r:id="rId14"/>
    <p:sldId id="286" r:id="rId15"/>
    <p:sldId id="287" r:id="rId16"/>
    <p:sldId id="288" r:id="rId17"/>
    <p:sldId id="289" r:id="rId18"/>
    <p:sldId id="29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FFE593"/>
    <a:srgbClr val="FFDF79"/>
    <a:srgbClr val="FFD54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577" autoAdjust="0"/>
  </p:normalViewPr>
  <p:slideViewPr>
    <p:cSldViewPr>
      <p:cViewPr varScale="1">
        <p:scale>
          <a:sx n="67" d="100"/>
          <a:sy n="67" d="100"/>
        </p:scale>
        <p:origin x="-14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7B024B-665F-41E1-B1BD-815859F9E512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6D3D70-CDD3-4E53-95B2-BE3E0F757C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968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z="4800" dirty="0" smtClean="0"/>
              <a:t>CSE101-Lec#1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429000"/>
            <a:ext cx="708660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C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839322" y="3352800"/>
            <a:ext cx="7056784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495800" y="5562600"/>
            <a:ext cx="457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0" dirty="0" smtClean="0">
                <a:solidFill>
                  <a:srgbClr val="002060"/>
                </a:solidFill>
                <a:latin typeface="Arial Rounded MT Bold" pitchFamily="34" charset="0"/>
              </a:rPr>
              <a:t>Created By: 		</a:t>
            </a:r>
          </a:p>
          <a:p>
            <a:pPr algn="r"/>
            <a:r>
              <a:rPr lang="en-US" sz="2000" b="0" dirty="0" smtClean="0">
                <a:solidFill>
                  <a:srgbClr val="002060"/>
                </a:solidFill>
                <a:latin typeface="Arial Rounded MT Bold" pitchFamily="34" charset="0"/>
              </a:rPr>
              <a:t>Amanpreet Kaur &amp;</a:t>
            </a:r>
          </a:p>
          <a:p>
            <a:pPr algn="r"/>
            <a:r>
              <a:rPr lang="en-US" sz="2000" b="0" dirty="0" smtClean="0">
                <a:solidFill>
                  <a:srgbClr val="002060"/>
                </a:solidFill>
                <a:latin typeface="Arial Rounded MT Bold" pitchFamily="34" charset="0"/>
              </a:rPr>
              <a:t>		Sanjeev</a:t>
            </a:r>
            <a:r>
              <a:rPr lang="en-US" sz="2000" b="0" baseline="0" dirty="0" smtClean="0">
                <a:solidFill>
                  <a:srgbClr val="002060"/>
                </a:solidFill>
                <a:latin typeface="Arial Rounded MT Bold" pitchFamily="34" charset="0"/>
              </a:rPr>
              <a:t> Kumar </a:t>
            </a:r>
          </a:p>
          <a:p>
            <a:pPr algn="r"/>
            <a:r>
              <a:rPr lang="en-US" sz="2000" b="0" baseline="0" dirty="0" smtClean="0">
                <a:solidFill>
                  <a:srgbClr val="002060"/>
                </a:solidFill>
                <a:latin typeface="Arial Rounded MT Bold" pitchFamily="34" charset="0"/>
              </a:rPr>
              <a:t>		SME (CSE) LPU</a:t>
            </a:r>
            <a:endParaRPr lang="en-US" sz="2000" b="0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0" y="685800"/>
            <a:ext cx="6400800" cy="5486400"/>
          </a:xfrm>
          <a:solidFill>
            <a:srgbClr val="FFE593"/>
          </a:solidFill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defRPr>
            </a:lvl1pPr>
            <a:lvl2pPr marL="0" indent="0">
              <a:spcBef>
                <a:spcPts val="0"/>
              </a:spcBef>
              <a:buNone/>
              <a:defRPr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defRPr>
            </a:lvl2pPr>
            <a:lvl3pPr marL="0" indent="0">
              <a:spcBef>
                <a:spcPts val="0"/>
              </a:spcBef>
              <a:buNone/>
              <a:defRPr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defRPr>
            </a:lvl3pPr>
            <a:lvl4pPr marL="0" indent="0">
              <a:spcBef>
                <a:spcPts val="0"/>
              </a:spcBef>
              <a:buNone/>
              <a:defRPr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defRPr>
            </a:lvl4pPr>
            <a:lvl5pPr marL="0" indent="0">
              <a:spcBef>
                <a:spcPts val="0"/>
              </a:spcBef>
              <a:buNone/>
              <a:defRPr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553200" y="685800"/>
            <a:ext cx="2590800" cy="54864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80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28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buNone/>
              <a:defRPr sz="2800">
                <a:solidFill>
                  <a:schemeClr val="accent1"/>
                </a:solidFill>
              </a:defRPr>
            </a:lvl3pPr>
            <a:lvl4pPr marL="0" indent="0">
              <a:spcBef>
                <a:spcPts val="0"/>
              </a:spcBef>
              <a:buNone/>
              <a:defRPr sz="2800">
                <a:solidFill>
                  <a:schemeClr val="accent1"/>
                </a:solidFill>
              </a:defRPr>
            </a:lvl4pPr>
            <a:lvl5pPr marL="0" indent="0">
              <a:spcBef>
                <a:spcPts val="0"/>
              </a:spcBef>
              <a:buNone/>
              <a:defRPr sz="28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5818"/>
            <a:ext cx="1808162" cy="3297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953250" y="5958408"/>
            <a:ext cx="7155254" cy="8995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cse101@lpu.co.in</a:t>
            </a:r>
            <a:endParaRPr lang="en-IN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755576" y="4077072"/>
            <a:ext cx="7056784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4114800"/>
            <a:ext cx="7155254" cy="1600200"/>
          </a:xfrm>
        </p:spPr>
        <p:txBody>
          <a:bodyPr anchor="t">
            <a:noAutofit/>
          </a:bodyPr>
          <a:lstStyle>
            <a:lvl1pPr algn="r">
              <a:defRPr/>
            </a:lvl1pPr>
          </a:lstStyle>
          <a:p>
            <a:pPr algn="r"/>
            <a:r>
              <a:rPr lang="en-US" sz="3600" dirty="0" smtClean="0">
                <a:solidFill>
                  <a:srgbClr val="C00000"/>
                </a:solidFill>
              </a:rPr>
              <a:t>Next Class:</a:t>
            </a:r>
            <a:endParaRPr lang="en-IN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00E255C-B69C-407A-A375-5E9A9C691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0CB3C-CFEA-4397-8106-A8A35333DD2A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65125"/>
          </a:xfrm>
        </p:spPr>
        <p:txBody>
          <a:bodyPr/>
          <a:lstStyle/>
          <a:p>
            <a:fld id="{200E255C-B69C-407A-A375-5E9A9C691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5818"/>
            <a:ext cx="1808162" cy="3297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953250" y="5958408"/>
            <a:ext cx="7155254" cy="8995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cse101@lpu.co.in</a:t>
            </a:r>
            <a:endParaRPr lang="en-IN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755576" y="4077072"/>
            <a:ext cx="7056784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4114800"/>
            <a:ext cx="7155254" cy="1600200"/>
          </a:xfrm>
        </p:spPr>
        <p:txBody>
          <a:bodyPr anchor="t">
            <a:noAutofit/>
          </a:bodyPr>
          <a:lstStyle>
            <a:lvl1pPr algn="r">
              <a:defRPr>
                <a:solidFill>
                  <a:srgbClr val="C00000"/>
                </a:solidFill>
              </a:defRPr>
            </a:lvl1pPr>
          </a:lstStyle>
          <a:p>
            <a:pPr algn="r"/>
            <a:r>
              <a:rPr lang="en-US" sz="3600" dirty="0" smtClean="0">
                <a:solidFill>
                  <a:srgbClr val="C00000"/>
                </a:solidFill>
              </a:rPr>
              <a:t>Next Class:</a:t>
            </a:r>
            <a:endParaRPr lang="en-IN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0CB3C-CFEA-4397-8106-A8A35333DD2A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E255C-B69C-407A-A375-5E9A9C691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0CB3C-CFEA-4397-8106-A8A35333DD2A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0E255C-B69C-407A-A375-5E9A9C691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z="4800" dirty="0" smtClean="0"/>
              <a:t>CSE101-Lec#1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429000"/>
            <a:ext cx="708660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C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839322" y="3352800"/>
            <a:ext cx="7056784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495800" y="5562600"/>
            <a:ext cx="457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0" dirty="0" smtClean="0">
                <a:solidFill>
                  <a:srgbClr val="002060"/>
                </a:solidFill>
                <a:latin typeface="Arial Rounded MT Bold" pitchFamily="34" charset="0"/>
              </a:rPr>
              <a:t>Created By: 		</a:t>
            </a:r>
          </a:p>
          <a:p>
            <a:pPr algn="r"/>
            <a:r>
              <a:rPr lang="en-US" sz="2000" b="0" dirty="0" smtClean="0">
                <a:solidFill>
                  <a:srgbClr val="002060"/>
                </a:solidFill>
                <a:latin typeface="Arial Rounded MT Bold" pitchFamily="34" charset="0"/>
              </a:rPr>
              <a:t>Amanpreet Kaur &amp;</a:t>
            </a:r>
          </a:p>
          <a:p>
            <a:pPr algn="r"/>
            <a:r>
              <a:rPr lang="en-US" sz="2000" b="0" dirty="0" smtClean="0">
                <a:solidFill>
                  <a:srgbClr val="002060"/>
                </a:solidFill>
                <a:latin typeface="Arial Rounded MT Bold" pitchFamily="34" charset="0"/>
              </a:rPr>
              <a:t>		Sanjeev</a:t>
            </a:r>
            <a:r>
              <a:rPr lang="en-US" sz="2000" b="0" baseline="0" dirty="0" smtClean="0">
                <a:solidFill>
                  <a:srgbClr val="002060"/>
                </a:solidFill>
                <a:latin typeface="Arial Rounded MT Bold" pitchFamily="34" charset="0"/>
              </a:rPr>
              <a:t> Kumar </a:t>
            </a:r>
          </a:p>
          <a:p>
            <a:pPr algn="r"/>
            <a:r>
              <a:rPr lang="en-US" sz="2000" b="0" baseline="0" dirty="0" smtClean="0">
                <a:solidFill>
                  <a:srgbClr val="002060"/>
                </a:solidFill>
                <a:latin typeface="Arial Rounded MT Bold" pitchFamily="34" charset="0"/>
              </a:rPr>
              <a:t>		SME (CSE) LPU</a:t>
            </a:r>
            <a:endParaRPr lang="en-US" sz="2000" b="0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839322" y="3352800"/>
            <a:ext cx="7056784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495800" y="5562600"/>
            <a:ext cx="457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0" dirty="0" smtClean="0">
                <a:solidFill>
                  <a:srgbClr val="002060"/>
                </a:solidFill>
                <a:latin typeface="Arial Rounded MT Bold" pitchFamily="34" charset="0"/>
              </a:rPr>
              <a:t>Created By: 		</a:t>
            </a:r>
          </a:p>
          <a:p>
            <a:pPr algn="r"/>
            <a:r>
              <a:rPr lang="en-US" sz="2000" b="0" dirty="0" smtClean="0">
                <a:solidFill>
                  <a:srgbClr val="002060"/>
                </a:solidFill>
                <a:latin typeface="Arial Rounded MT Bold" pitchFamily="34" charset="0"/>
              </a:rPr>
              <a:t>Amanpreet Kaur &amp;</a:t>
            </a:r>
          </a:p>
          <a:p>
            <a:pPr algn="r"/>
            <a:r>
              <a:rPr lang="en-US" sz="2000" b="0" dirty="0" smtClean="0">
                <a:solidFill>
                  <a:srgbClr val="002060"/>
                </a:solidFill>
                <a:latin typeface="Arial Rounded MT Bold" pitchFamily="34" charset="0"/>
              </a:rPr>
              <a:t>		Sanjeev</a:t>
            </a:r>
            <a:r>
              <a:rPr lang="en-US" sz="2000" b="0" baseline="0" dirty="0" smtClean="0">
                <a:solidFill>
                  <a:srgbClr val="002060"/>
                </a:solidFill>
                <a:latin typeface="Arial Rounded MT Bold" pitchFamily="34" charset="0"/>
              </a:rPr>
              <a:t> Kumar </a:t>
            </a:r>
          </a:p>
          <a:p>
            <a:pPr algn="r"/>
            <a:r>
              <a:rPr lang="en-US" sz="2000" b="0" baseline="0" dirty="0" smtClean="0">
                <a:solidFill>
                  <a:srgbClr val="002060"/>
                </a:solidFill>
                <a:latin typeface="Arial Rounded MT Bold" pitchFamily="34" charset="0"/>
              </a:rPr>
              <a:t>		SME (CSE) LPU</a:t>
            </a:r>
            <a:endParaRPr lang="en-US" sz="2000" b="0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5818"/>
            <a:ext cx="1808162" cy="3297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953250" y="5958408"/>
            <a:ext cx="7155254" cy="8995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cse101@lpu.co.in</a:t>
            </a:r>
            <a:endParaRPr lang="en-IN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755576" y="4077072"/>
            <a:ext cx="7056784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4114800"/>
            <a:ext cx="7155254" cy="1600200"/>
          </a:xfrm>
        </p:spPr>
        <p:txBody>
          <a:bodyPr anchor="t">
            <a:noAutofit/>
          </a:bodyPr>
          <a:lstStyle>
            <a:lvl1pPr algn="r">
              <a:defRPr>
                <a:solidFill>
                  <a:srgbClr val="C00000"/>
                </a:solidFill>
              </a:defRPr>
            </a:lvl1pPr>
          </a:lstStyle>
          <a:p>
            <a:pPr algn="r"/>
            <a:r>
              <a:rPr lang="en-US" sz="3600" dirty="0" smtClean="0">
                <a:solidFill>
                  <a:srgbClr val="C00000"/>
                </a:solidFill>
              </a:rPr>
              <a:t>Next Class:</a:t>
            </a:r>
            <a:endParaRPr lang="en-IN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119" y="0"/>
            <a:ext cx="912495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119" y="0"/>
            <a:ext cx="912495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0CB3C-CFEA-4397-8106-A8A35333DD2A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E255C-B69C-407A-A375-5E9A9C691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119" y="0"/>
            <a:ext cx="912495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119" y="0"/>
            <a:ext cx="912495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5"/>
          <p:cNvSpPr txBox="1">
            <a:spLocks/>
          </p:cNvSpPr>
          <p:nvPr/>
        </p:nvSpPr>
        <p:spPr>
          <a:xfrm>
            <a:off x="0" y="6553200"/>
            <a:ext cx="2743200" cy="381000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1pPr>
            <a:lvl2pPr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2pPr>
            <a:lvl3pPr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3pPr>
            <a:lvl4pPr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4pPr>
            <a:lvl5pPr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©LPU CSE101 C Programming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3" r:id="rId6"/>
    <p:sldLayoutId id="2147483674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CSE101-Lec 20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57200" y="3429000"/>
            <a:ext cx="8153400" cy="1752600"/>
          </a:xfrm>
        </p:spPr>
        <p:txBody>
          <a:bodyPr>
            <a:normAutofit/>
          </a:bodyPr>
          <a:lstStyle/>
          <a:p>
            <a:r>
              <a:rPr lang="en-IN" sz="2400" dirty="0" smtClean="0"/>
              <a:t>Pointer arithmetic and expressions</a:t>
            </a:r>
          </a:p>
          <a:p>
            <a:r>
              <a:rPr lang="en-IN" sz="2400" dirty="0" smtClean="0"/>
              <a:t>Pointer and One dimensional array(or Pointer to 1D array)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xmlns="" val="29590634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81000"/>
            <a:ext cx="8229600" cy="1143000"/>
          </a:xfrm>
        </p:spPr>
        <p:txBody>
          <a:bodyPr>
            <a:normAutofit/>
          </a:bodyPr>
          <a:lstStyle/>
          <a:p>
            <a:r>
              <a:rPr lang="en-IN" sz="2400" dirty="0" smtClean="0"/>
              <a:t>Pointer to an array with pointer arithmetic</a:t>
            </a:r>
            <a:endParaRPr lang="en-IN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IN" sz="5600" dirty="0"/>
              <a:t>#include&lt;</a:t>
            </a:r>
            <a:r>
              <a:rPr lang="en-IN" sz="5600" dirty="0" err="1"/>
              <a:t>stdio.h</a:t>
            </a:r>
            <a:r>
              <a:rPr lang="en-IN" sz="5600" dirty="0"/>
              <a:t>&gt;</a:t>
            </a:r>
          </a:p>
          <a:p>
            <a:pPr marL="0" indent="0">
              <a:buNone/>
            </a:pPr>
            <a:r>
              <a:rPr lang="en-IN" sz="5600" dirty="0" err="1"/>
              <a:t>int</a:t>
            </a:r>
            <a:r>
              <a:rPr lang="en-IN" sz="5600" dirty="0"/>
              <a:t> main()</a:t>
            </a:r>
          </a:p>
          <a:p>
            <a:pPr marL="0" indent="0">
              <a:buNone/>
            </a:pPr>
            <a:r>
              <a:rPr lang="en-IN" sz="5600" dirty="0"/>
              <a:t>{</a:t>
            </a:r>
          </a:p>
          <a:p>
            <a:pPr marL="0" indent="0">
              <a:buNone/>
            </a:pPr>
            <a:r>
              <a:rPr lang="en-IN" sz="5600" dirty="0"/>
              <a:t>	</a:t>
            </a:r>
            <a:r>
              <a:rPr lang="en-IN" sz="5600" dirty="0" err="1"/>
              <a:t>int</a:t>
            </a:r>
            <a:r>
              <a:rPr lang="en-IN" sz="5600" dirty="0"/>
              <a:t> </a:t>
            </a:r>
            <a:r>
              <a:rPr lang="en-IN" sz="5600" dirty="0" err="1"/>
              <a:t>arr</a:t>
            </a:r>
            <a:r>
              <a:rPr lang="en-IN" sz="5600" dirty="0"/>
              <a:t>[]={1,2,3,4,5};</a:t>
            </a:r>
          </a:p>
          <a:p>
            <a:pPr marL="0" indent="0">
              <a:buNone/>
            </a:pPr>
            <a:r>
              <a:rPr lang="en-IN" sz="5600" dirty="0"/>
              <a:t>	</a:t>
            </a:r>
            <a:r>
              <a:rPr lang="en-IN" sz="5600" dirty="0" err="1"/>
              <a:t>int</a:t>
            </a:r>
            <a:r>
              <a:rPr lang="en-IN" sz="5600" dirty="0"/>
              <a:t> </a:t>
            </a:r>
            <a:r>
              <a:rPr lang="en-IN" sz="5600" dirty="0" err="1"/>
              <a:t>i</a:t>
            </a:r>
            <a:r>
              <a:rPr lang="en-IN" sz="5600" dirty="0"/>
              <a:t>;</a:t>
            </a:r>
          </a:p>
          <a:p>
            <a:pPr marL="0" indent="0">
              <a:buNone/>
            </a:pPr>
            <a:r>
              <a:rPr lang="en-IN" sz="5600" dirty="0"/>
              <a:t>	</a:t>
            </a:r>
            <a:r>
              <a:rPr lang="en-IN" sz="5600" dirty="0" err="1"/>
              <a:t>int</a:t>
            </a:r>
            <a:r>
              <a:rPr lang="en-IN" sz="5600" dirty="0"/>
              <a:t> *p;</a:t>
            </a:r>
          </a:p>
          <a:p>
            <a:pPr marL="0" indent="0">
              <a:buNone/>
            </a:pPr>
            <a:r>
              <a:rPr lang="en-IN" sz="5600" dirty="0"/>
              <a:t>	p=</a:t>
            </a:r>
            <a:r>
              <a:rPr lang="en-IN" sz="5600" dirty="0" err="1"/>
              <a:t>arr</a:t>
            </a:r>
            <a:r>
              <a:rPr lang="en-IN" sz="5600" dirty="0"/>
              <a:t>;</a:t>
            </a:r>
          </a:p>
          <a:p>
            <a:pPr marL="0" indent="0">
              <a:buNone/>
            </a:pPr>
            <a:r>
              <a:rPr lang="en-IN" sz="5600" dirty="0"/>
              <a:t>	</a:t>
            </a:r>
            <a:r>
              <a:rPr lang="en-IN" sz="5600" dirty="0" err="1"/>
              <a:t>printf</a:t>
            </a:r>
            <a:r>
              <a:rPr lang="en-IN" sz="5600" dirty="0"/>
              <a:t>("\n First value is:%d",*p);</a:t>
            </a:r>
          </a:p>
          <a:p>
            <a:pPr marL="0" indent="0">
              <a:buNone/>
            </a:pPr>
            <a:r>
              <a:rPr lang="en-IN" sz="5600" dirty="0"/>
              <a:t>	p=p+1;</a:t>
            </a:r>
          </a:p>
          <a:p>
            <a:pPr marL="0" indent="0">
              <a:buNone/>
            </a:pPr>
            <a:r>
              <a:rPr lang="en-IN" sz="5600" dirty="0"/>
              <a:t>	</a:t>
            </a:r>
            <a:r>
              <a:rPr lang="en-IN" sz="5600" dirty="0" err="1"/>
              <a:t>printf</a:t>
            </a:r>
            <a:r>
              <a:rPr lang="en-IN" sz="5600" dirty="0"/>
              <a:t>("\n Second value is:%d",*p);</a:t>
            </a:r>
          </a:p>
          <a:p>
            <a:pPr marL="0" indent="0">
              <a:buNone/>
            </a:pPr>
            <a:r>
              <a:rPr lang="en-IN" sz="5600" dirty="0"/>
              <a:t>	*p=45;</a:t>
            </a:r>
          </a:p>
          <a:p>
            <a:pPr marL="0" indent="0">
              <a:buNone/>
            </a:pPr>
            <a:r>
              <a:rPr lang="en-IN" sz="5600" dirty="0"/>
              <a:t>	p=p+2;</a:t>
            </a:r>
          </a:p>
          <a:p>
            <a:pPr marL="0" indent="0">
              <a:buNone/>
            </a:pPr>
            <a:r>
              <a:rPr lang="en-IN" sz="5600" dirty="0"/>
              <a:t>	*p=-2;</a:t>
            </a:r>
          </a:p>
          <a:p>
            <a:pPr marL="0" indent="0">
              <a:buNone/>
            </a:pPr>
            <a:r>
              <a:rPr lang="en-IN" sz="5600" dirty="0"/>
              <a:t>	</a:t>
            </a:r>
            <a:r>
              <a:rPr lang="en-IN" sz="5600" dirty="0" err="1"/>
              <a:t>printf</a:t>
            </a:r>
            <a:r>
              <a:rPr lang="en-IN" sz="5600" dirty="0"/>
              <a:t>("\n Modified array is:");</a:t>
            </a:r>
          </a:p>
          <a:p>
            <a:pPr marL="0" indent="0">
              <a:buNone/>
            </a:pPr>
            <a:r>
              <a:rPr lang="en-IN" sz="5600" dirty="0"/>
              <a:t>	for(</a:t>
            </a:r>
            <a:r>
              <a:rPr lang="en-IN" sz="5600" dirty="0" err="1"/>
              <a:t>i</a:t>
            </a:r>
            <a:r>
              <a:rPr lang="en-IN" sz="5600" dirty="0"/>
              <a:t>=0;i&lt;5;i++)</a:t>
            </a:r>
          </a:p>
          <a:p>
            <a:pPr marL="0" indent="0">
              <a:buNone/>
            </a:pPr>
            <a:r>
              <a:rPr lang="en-IN" sz="5600" dirty="0"/>
              <a:t>	{</a:t>
            </a:r>
          </a:p>
          <a:p>
            <a:pPr marL="0" indent="0">
              <a:buNone/>
            </a:pPr>
            <a:r>
              <a:rPr lang="en-IN" sz="5600" dirty="0"/>
              <a:t>		</a:t>
            </a:r>
            <a:r>
              <a:rPr lang="en-IN" sz="5600" dirty="0" err="1"/>
              <a:t>printf</a:t>
            </a:r>
            <a:r>
              <a:rPr lang="en-IN" sz="5600" dirty="0"/>
              <a:t>("\</a:t>
            </a:r>
            <a:r>
              <a:rPr lang="en-IN" sz="5600" dirty="0" err="1"/>
              <a:t>n%d</a:t>
            </a:r>
            <a:r>
              <a:rPr lang="en-IN" sz="5600" dirty="0"/>
              <a:t>",</a:t>
            </a:r>
            <a:r>
              <a:rPr lang="en-IN" sz="5600" dirty="0" err="1"/>
              <a:t>arr</a:t>
            </a:r>
            <a:r>
              <a:rPr lang="en-IN" sz="5600" dirty="0"/>
              <a:t>[</a:t>
            </a:r>
            <a:r>
              <a:rPr lang="en-IN" sz="5600" dirty="0" err="1"/>
              <a:t>i</a:t>
            </a:r>
            <a:r>
              <a:rPr lang="en-IN" sz="5600" dirty="0"/>
              <a:t>]);//We can also write </a:t>
            </a:r>
            <a:r>
              <a:rPr lang="en-IN" sz="5600" dirty="0" err="1"/>
              <a:t>i</a:t>
            </a:r>
            <a:r>
              <a:rPr lang="en-IN" sz="5600" dirty="0"/>
              <a:t>[</a:t>
            </a:r>
            <a:r>
              <a:rPr lang="en-IN" sz="5600" dirty="0" err="1"/>
              <a:t>arr</a:t>
            </a:r>
            <a:r>
              <a:rPr lang="en-IN" sz="5600" dirty="0"/>
              <a:t>]</a:t>
            </a:r>
          </a:p>
          <a:p>
            <a:pPr marL="0" indent="0">
              <a:buNone/>
            </a:pPr>
            <a:r>
              <a:rPr lang="en-IN" sz="5600" dirty="0"/>
              <a:t>	}</a:t>
            </a:r>
          </a:p>
          <a:p>
            <a:pPr marL="0" indent="0">
              <a:buNone/>
            </a:pPr>
            <a:r>
              <a:rPr lang="en-IN" sz="5600" dirty="0"/>
              <a:t>	p=</a:t>
            </a:r>
            <a:r>
              <a:rPr lang="en-IN" sz="5600" dirty="0" err="1"/>
              <a:t>arr</a:t>
            </a:r>
            <a:r>
              <a:rPr lang="en-IN" sz="5600" dirty="0"/>
              <a:t>;</a:t>
            </a:r>
          </a:p>
          <a:p>
            <a:pPr marL="0" indent="0">
              <a:buNone/>
            </a:pPr>
            <a:r>
              <a:rPr lang="en-IN" sz="5600" dirty="0"/>
              <a:t>	*(p+1)=0;</a:t>
            </a:r>
          </a:p>
          <a:p>
            <a:pPr marL="0" indent="0">
              <a:buNone/>
            </a:pPr>
            <a:r>
              <a:rPr lang="en-IN" sz="5600" dirty="0"/>
              <a:t>	*(p-1)=1;</a:t>
            </a:r>
          </a:p>
          <a:p>
            <a:pPr marL="0" indent="0">
              <a:buNone/>
            </a:pPr>
            <a:r>
              <a:rPr lang="en-IN" sz="5600" dirty="0"/>
              <a:t>	</a:t>
            </a:r>
            <a:r>
              <a:rPr lang="en-IN" sz="5600" dirty="0" err="1"/>
              <a:t>printf</a:t>
            </a:r>
            <a:r>
              <a:rPr lang="en-IN" sz="5600" dirty="0"/>
              <a:t>("\n Modified array is:");</a:t>
            </a:r>
          </a:p>
          <a:p>
            <a:pPr marL="0" indent="0">
              <a:buNone/>
            </a:pPr>
            <a:r>
              <a:rPr lang="en-IN" sz="5600" dirty="0"/>
              <a:t>	for(</a:t>
            </a:r>
            <a:r>
              <a:rPr lang="en-IN" sz="5600" dirty="0" err="1"/>
              <a:t>i</a:t>
            </a:r>
            <a:r>
              <a:rPr lang="en-IN" sz="5600" dirty="0"/>
              <a:t>=0;i&lt;5;i++)</a:t>
            </a:r>
          </a:p>
          <a:p>
            <a:pPr marL="0" indent="0">
              <a:buNone/>
            </a:pPr>
            <a:r>
              <a:rPr lang="en-IN" sz="5600" dirty="0"/>
              <a:t>	{</a:t>
            </a:r>
          </a:p>
          <a:p>
            <a:pPr marL="0" indent="0">
              <a:buNone/>
            </a:pPr>
            <a:r>
              <a:rPr lang="en-IN" sz="5600" dirty="0"/>
              <a:t>		</a:t>
            </a:r>
            <a:r>
              <a:rPr lang="en-IN" sz="5600" dirty="0" err="1"/>
              <a:t>printf</a:t>
            </a:r>
            <a:r>
              <a:rPr lang="en-IN" sz="5600" dirty="0"/>
              <a:t>("\</a:t>
            </a:r>
            <a:r>
              <a:rPr lang="en-IN" sz="5600" dirty="0" err="1"/>
              <a:t>n%d</a:t>
            </a:r>
            <a:r>
              <a:rPr lang="en-IN" sz="5600" dirty="0"/>
              <a:t>",*(</a:t>
            </a:r>
            <a:r>
              <a:rPr lang="en-IN" sz="5600" dirty="0" err="1"/>
              <a:t>p+i</a:t>
            </a:r>
            <a:r>
              <a:rPr lang="en-IN" sz="5600" dirty="0"/>
              <a:t>));//We can also write *(</a:t>
            </a:r>
            <a:r>
              <a:rPr lang="en-IN" sz="5600" dirty="0" err="1"/>
              <a:t>i+arr</a:t>
            </a:r>
            <a:r>
              <a:rPr lang="en-IN" sz="5600" dirty="0"/>
              <a:t>)</a:t>
            </a:r>
          </a:p>
          <a:p>
            <a:pPr marL="0" indent="0">
              <a:buNone/>
            </a:pPr>
            <a:r>
              <a:rPr lang="en-IN" sz="5600" dirty="0"/>
              <a:t>	}</a:t>
            </a:r>
          </a:p>
          <a:p>
            <a:pPr marL="0" indent="0">
              <a:buNone/>
            </a:pPr>
            <a:r>
              <a:rPr lang="en-IN" sz="5600" dirty="0"/>
              <a:t>	return 0;</a:t>
            </a:r>
          </a:p>
          <a:p>
            <a:pPr marL="0" indent="0">
              <a:buNone/>
            </a:pPr>
            <a:r>
              <a:rPr lang="en-IN" sz="5600" dirty="0"/>
              <a:t>}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4596809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IN" sz="2800" dirty="0" smtClean="0"/>
              <a:t>Program example 1-WAP to read and display elements of 1D array using pointer to an array</a:t>
            </a: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638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N" sz="1600" dirty="0"/>
              <a:t>#include&lt;</a:t>
            </a:r>
            <a:r>
              <a:rPr lang="en-IN" sz="1600" dirty="0" err="1"/>
              <a:t>stdio.h</a:t>
            </a:r>
            <a:r>
              <a:rPr lang="en-IN" sz="1600" dirty="0"/>
              <a:t>&gt;</a:t>
            </a:r>
          </a:p>
          <a:p>
            <a:pPr marL="0" indent="0">
              <a:buNone/>
            </a:pPr>
            <a:r>
              <a:rPr lang="en-IN" sz="1600" dirty="0" err="1"/>
              <a:t>int</a:t>
            </a:r>
            <a:r>
              <a:rPr lang="en-IN" sz="1600" dirty="0"/>
              <a:t> main()</a:t>
            </a:r>
          </a:p>
          <a:p>
            <a:pPr marL="0" indent="0">
              <a:buNone/>
            </a:pPr>
            <a:r>
              <a:rPr lang="en-IN" sz="1600" dirty="0"/>
              <a:t>{</a:t>
            </a:r>
          </a:p>
          <a:p>
            <a:pPr marL="0" indent="0">
              <a:buNone/>
            </a:pPr>
            <a:r>
              <a:rPr lang="en-IN" sz="1600" dirty="0"/>
              <a:t>	</a:t>
            </a:r>
            <a:r>
              <a:rPr lang="en-IN" sz="1600" dirty="0" err="1"/>
              <a:t>int</a:t>
            </a:r>
            <a:r>
              <a:rPr lang="en-IN" sz="1600" dirty="0"/>
              <a:t> </a:t>
            </a:r>
            <a:r>
              <a:rPr lang="en-IN" sz="1600" dirty="0" err="1"/>
              <a:t>i,n</a:t>
            </a:r>
            <a:r>
              <a:rPr lang="en-IN" sz="1600" dirty="0"/>
              <a:t>;</a:t>
            </a:r>
          </a:p>
          <a:p>
            <a:pPr marL="0" indent="0">
              <a:buNone/>
            </a:pPr>
            <a:r>
              <a:rPr lang="en-IN" sz="1600" dirty="0"/>
              <a:t>	</a:t>
            </a:r>
            <a:r>
              <a:rPr lang="en-IN" sz="1600" dirty="0" err="1"/>
              <a:t>int</a:t>
            </a:r>
            <a:r>
              <a:rPr lang="en-IN" sz="1600" dirty="0"/>
              <a:t> a[10],*</a:t>
            </a:r>
            <a:r>
              <a:rPr lang="en-IN" sz="1600" dirty="0" err="1"/>
              <a:t>parr</a:t>
            </a:r>
            <a:r>
              <a:rPr lang="en-IN" sz="1600" dirty="0"/>
              <a:t>=a;</a:t>
            </a:r>
          </a:p>
          <a:p>
            <a:pPr marL="0" indent="0">
              <a:buNone/>
            </a:pPr>
            <a:r>
              <a:rPr lang="en-IN" sz="1600" dirty="0"/>
              <a:t>	</a:t>
            </a:r>
            <a:r>
              <a:rPr lang="en-IN" sz="1600" dirty="0" err="1"/>
              <a:t>printf</a:t>
            </a:r>
            <a:r>
              <a:rPr lang="en-IN" sz="1600" dirty="0"/>
              <a:t>("\n Enter the number of elements:");</a:t>
            </a:r>
          </a:p>
          <a:p>
            <a:pPr marL="0" indent="0">
              <a:buNone/>
            </a:pPr>
            <a:r>
              <a:rPr lang="en-IN" sz="1600" dirty="0"/>
              <a:t>	</a:t>
            </a:r>
            <a:r>
              <a:rPr lang="en-IN" sz="1600" dirty="0" err="1"/>
              <a:t>scanf</a:t>
            </a:r>
            <a:r>
              <a:rPr lang="en-IN" sz="1600" dirty="0"/>
              <a:t>("%</a:t>
            </a:r>
            <a:r>
              <a:rPr lang="en-IN" sz="1600" dirty="0" err="1"/>
              <a:t>d",&amp;n</a:t>
            </a:r>
            <a:r>
              <a:rPr lang="en-IN" sz="1600" dirty="0"/>
              <a:t>);</a:t>
            </a:r>
          </a:p>
          <a:p>
            <a:pPr marL="0" indent="0">
              <a:buNone/>
            </a:pPr>
            <a:r>
              <a:rPr lang="en-IN" sz="1600" dirty="0"/>
              <a:t>	</a:t>
            </a:r>
            <a:r>
              <a:rPr lang="en-IN" sz="1600" dirty="0" err="1"/>
              <a:t>printf</a:t>
            </a:r>
            <a:r>
              <a:rPr lang="en-IN" sz="1600" dirty="0"/>
              <a:t>("\n Enter the elements:");</a:t>
            </a:r>
          </a:p>
          <a:p>
            <a:pPr marL="0" indent="0">
              <a:buNone/>
            </a:pPr>
            <a:r>
              <a:rPr lang="en-IN" sz="1600" dirty="0"/>
              <a:t>	for(</a:t>
            </a:r>
            <a:r>
              <a:rPr lang="en-IN" sz="1600" dirty="0" err="1"/>
              <a:t>i</a:t>
            </a:r>
            <a:r>
              <a:rPr lang="en-IN" sz="1600" dirty="0"/>
              <a:t>=0;i&lt;</a:t>
            </a:r>
            <a:r>
              <a:rPr lang="en-IN" sz="1600" dirty="0" err="1"/>
              <a:t>n;i</a:t>
            </a:r>
            <a:r>
              <a:rPr lang="en-IN" sz="1600" dirty="0"/>
              <a:t>++)</a:t>
            </a:r>
          </a:p>
          <a:p>
            <a:pPr marL="0" indent="0">
              <a:buNone/>
            </a:pPr>
            <a:r>
              <a:rPr lang="en-IN" sz="1600" dirty="0"/>
              <a:t>	{</a:t>
            </a:r>
          </a:p>
          <a:p>
            <a:pPr marL="0" indent="0">
              <a:buNone/>
            </a:pPr>
            <a:r>
              <a:rPr lang="en-IN" sz="1600" dirty="0"/>
              <a:t>		</a:t>
            </a:r>
            <a:r>
              <a:rPr lang="en-IN" sz="1600" dirty="0" err="1"/>
              <a:t>scanf</a:t>
            </a:r>
            <a:r>
              <a:rPr lang="en-IN" sz="1600" dirty="0"/>
              <a:t>("%d",</a:t>
            </a:r>
            <a:r>
              <a:rPr lang="en-IN" sz="1600" dirty="0" err="1"/>
              <a:t>parr+i</a:t>
            </a:r>
            <a:r>
              <a:rPr lang="en-IN" sz="1600" dirty="0"/>
              <a:t>);</a:t>
            </a:r>
          </a:p>
          <a:p>
            <a:pPr marL="0" indent="0">
              <a:buNone/>
            </a:pPr>
            <a:r>
              <a:rPr lang="en-IN" sz="1600" dirty="0"/>
              <a:t>	}</a:t>
            </a:r>
          </a:p>
          <a:p>
            <a:pPr marL="0" indent="0">
              <a:buNone/>
            </a:pPr>
            <a:r>
              <a:rPr lang="en-IN" sz="1600" dirty="0"/>
              <a:t>	</a:t>
            </a:r>
            <a:r>
              <a:rPr lang="en-IN" sz="1600" dirty="0" err="1"/>
              <a:t>printf</a:t>
            </a:r>
            <a:r>
              <a:rPr lang="en-IN" sz="1600" dirty="0"/>
              <a:t>("\n Entered array elements are:");</a:t>
            </a:r>
          </a:p>
          <a:p>
            <a:pPr marL="0" indent="0">
              <a:buNone/>
            </a:pPr>
            <a:r>
              <a:rPr lang="en-IN" sz="1600" dirty="0"/>
              <a:t>	for(</a:t>
            </a:r>
            <a:r>
              <a:rPr lang="en-IN" sz="1600" dirty="0" err="1"/>
              <a:t>i</a:t>
            </a:r>
            <a:r>
              <a:rPr lang="en-IN" sz="1600" dirty="0"/>
              <a:t>=0;i&lt;</a:t>
            </a:r>
            <a:r>
              <a:rPr lang="en-IN" sz="1600" dirty="0" err="1"/>
              <a:t>n;i</a:t>
            </a:r>
            <a:r>
              <a:rPr lang="en-IN" sz="1600" dirty="0"/>
              <a:t>++)</a:t>
            </a:r>
          </a:p>
          <a:p>
            <a:pPr marL="0" indent="0">
              <a:buNone/>
            </a:pPr>
            <a:r>
              <a:rPr lang="en-IN" sz="1600" dirty="0"/>
              <a:t>	{</a:t>
            </a:r>
          </a:p>
          <a:p>
            <a:pPr marL="0" indent="0">
              <a:buNone/>
            </a:pPr>
            <a:r>
              <a:rPr lang="en-IN" sz="1600" dirty="0"/>
              <a:t>		</a:t>
            </a:r>
            <a:r>
              <a:rPr lang="en-IN" sz="1600" dirty="0" err="1"/>
              <a:t>printf</a:t>
            </a:r>
            <a:r>
              <a:rPr lang="en-IN" sz="1600" dirty="0"/>
              <a:t>("\t %d",*(</a:t>
            </a:r>
            <a:r>
              <a:rPr lang="en-IN" sz="1600" dirty="0" err="1"/>
              <a:t>parr+i</a:t>
            </a:r>
            <a:r>
              <a:rPr lang="en-IN" sz="1600" dirty="0"/>
              <a:t>));</a:t>
            </a:r>
          </a:p>
          <a:p>
            <a:pPr marL="0" indent="0">
              <a:buNone/>
            </a:pPr>
            <a:r>
              <a:rPr lang="en-IN" sz="1600" dirty="0"/>
              <a:t>	}</a:t>
            </a:r>
          </a:p>
          <a:p>
            <a:pPr marL="0" indent="0">
              <a:buNone/>
            </a:pPr>
            <a:r>
              <a:rPr lang="en-IN" sz="1600" dirty="0"/>
              <a:t>	return 0;</a:t>
            </a:r>
          </a:p>
          <a:p>
            <a:pPr marL="0" indent="0">
              <a:buNone/>
            </a:pPr>
            <a:r>
              <a:rPr lang="en-IN" sz="16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xmlns="" val="24567822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IN" sz="2400" dirty="0" smtClean="0"/>
              <a:t>Program example 2-WAP to find the sum and mean of 1D array elements using pointer to an array</a:t>
            </a:r>
            <a:endParaRPr lang="en-IN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IN" sz="3500" dirty="0"/>
              <a:t>#include&lt;</a:t>
            </a:r>
            <a:r>
              <a:rPr lang="en-IN" sz="3500" dirty="0" err="1"/>
              <a:t>stdio.h</a:t>
            </a:r>
            <a:r>
              <a:rPr lang="en-IN" sz="3500" dirty="0"/>
              <a:t>&gt;</a:t>
            </a:r>
          </a:p>
          <a:p>
            <a:pPr marL="0" indent="0">
              <a:buNone/>
            </a:pPr>
            <a:r>
              <a:rPr lang="en-IN" sz="3500" dirty="0" err="1"/>
              <a:t>int</a:t>
            </a:r>
            <a:r>
              <a:rPr lang="en-IN" sz="3500" dirty="0"/>
              <a:t> main()</a:t>
            </a:r>
          </a:p>
          <a:p>
            <a:pPr marL="0" indent="0">
              <a:buNone/>
            </a:pPr>
            <a:r>
              <a:rPr lang="en-IN" sz="3500" dirty="0"/>
              <a:t>{</a:t>
            </a:r>
          </a:p>
          <a:p>
            <a:pPr marL="0" indent="0">
              <a:buNone/>
            </a:pPr>
            <a:r>
              <a:rPr lang="en-IN" sz="3500" dirty="0"/>
              <a:t>	</a:t>
            </a:r>
            <a:r>
              <a:rPr lang="en-IN" sz="3500" dirty="0" err="1"/>
              <a:t>int</a:t>
            </a:r>
            <a:r>
              <a:rPr lang="en-IN" sz="3500" dirty="0"/>
              <a:t> </a:t>
            </a:r>
            <a:r>
              <a:rPr lang="en-IN" sz="3500" dirty="0" err="1"/>
              <a:t>i,n,arr</a:t>
            </a:r>
            <a:r>
              <a:rPr lang="en-IN" sz="3500" dirty="0"/>
              <a:t>[20],sum=0;</a:t>
            </a:r>
          </a:p>
          <a:p>
            <a:pPr marL="0" indent="0">
              <a:buNone/>
            </a:pPr>
            <a:r>
              <a:rPr lang="en-IN" sz="3500" dirty="0"/>
              <a:t>	</a:t>
            </a:r>
            <a:r>
              <a:rPr lang="en-IN" sz="3500" dirty="0" err="1"/>
              <a:t>int</a:t>
            </a:r>
            <a:r>
              <a:rPr lang="en-IN" sz="3500" dirty="0"/>
              <a:t> *</a:t>
            </a:r>
            <a:r>
              <a:rPr lang="en-IN" sz="3500" dirty="0" err="1"/>
              <a:t>pn</a:t>
            </a:r>
            <a:r>
              <a:rPr lang="en-IN" sz="3500" dirty="0"/>
              <a:t>=&amp;n,*</a:t>
            </a:r>
            <a:r>
              <a:rPr lang="en-IN" sz="3500" dirty="0" err="1"/>
              <a:t>parr</a:t>
            </a:r>
            <a:r>
              <a:rPr lang="en-IN" sz="3500" dirty="0"/>
              <a:t>=</a:t>
            </a:r>
            <a:r>
              <a:rPr lang="en-IN" sz="3500" dirty="0" err="1"/>
              <a:t>arr</a:t>
            </a:r>
            <a:r>
              <a:rPr lang="en-IN" sz="3500" dirty="0"/>
              <a:t>,*</a:t>
            </a:r>
            <a:r>
              <a:rPr lang="en-IN" sz="3500" dirty="0" err="1"/>
              <a:t>psum</a:t>
            </a:r>
            <a:r>
              <a:rPr lang="en-IN" sz="3500" dirty="0"/>
              <a:t>=&amp;sum;</a:t>
            </a:r>
          </a:p>
          <a:p>
            <a:pPr marL="0" indent="0">
              <a:buNone/>
            </a:pPr>
            <a:r>
              <a:rPr lang="en-IN" sz="3500" dirty="0"/>
              <a:t>	float mean=0.0,*</a:t>
            </a:r>
            <a:r>
              <a:rPr lang="en-IN" sz="3500" dirty="0" err="1"/>
              <a:t>pmean</a:t>
            </a:r>
            <a:r>
              <a:rPr lang="en-IN" sz="3500" dirty="0"/>
              <a:t>=&amp;mean;</a:t>
            </a:r>
          </a:p>
          <a:p>
            <a:pPr marL="0" indent="0">
              <a:buNone/>
            </a:pPr>
            <a:r>
              <a:rPr lang="en-IN" sz="3500" dirty="0"/>
              <a:t>	</a:t>
            </a:r>
            <a:r>
              <a:rPr lang="en-IN" sz="3500" dirty="0" err="1"/>
              <a:t>printf</a:t>
            </a:r>
            <a:r>
              <a:rPr lang="en-IN" sz="3500" dirty="0"/>
              <a:t>("\n Enter the number of elements in the array:");</a:t>
            </a:r>
          </a:p>
          <a:p>
            <a:pPr marL="0" indent="0">
              <a:buNone/>
            </a:pPr>
            <a:r>
              <a:rPr lang="en-IN" sz="3500" dirty="0"/>
              <a:t>	</a:t>
            </a:r>
            <a:r>
              <a:rPr lang="en-IN" sz="3500" dirty="0" err="1"/>
              <a:t>scanf</a:t>
            </a:r>
            <a:r>
              <a:rPr lang="en-IN" sz="3500" dirty="0"/>
              <a:t>("%d",</a:t>
            </a:r>
            <a:r>
              <a:rPr lang="en-IN" sz="3500" dirty="0" err="1"/>
              <a:t>pn</a:t>
            </a:r>
            <a:r>
              <a:rPr lang="en-IN" sz="3500" dirty="0"/>
              <a:t>);</a:t>
            </a:r>
          </a:p>
          <a:p>
            <a:pPr marL="0" indent="0">
              <a:buNone/>
            </a:pPr>
            <a:r>
              <a:rPr lang="en-IN" sz="3500" dirty="0"/>
              <a:t>	for(</a:t>
            </a:r>
            <a:r>
              <a:rPr lang="en-IN" sz="3500" dirty="0" err="1"/>
              <a:t>i</a:t>
            </a:r>
            <a:r>
              <a:rPr lang="en-IN" sz="3500" dirty="0"/>
              <a:t>=0;i&lt;*</a:t>
            </a:r>
            <a:r>
              <a:rPr lang="en-IN" sz="3500" dirty="0" err="1"/>
              <a:t>pn;i</a:t>
            </a:r>
            <a:r>
              <a:rPr lang="en-IN" sz="3500" dirty="0"/>
              <a:t>++)</a:t>
            </a:r>
          </a:p>
          <a:p>
            <a:pPr marL="0" indent="0">
              <a:buNone/>
            </a:pPr>
            <a:r>
              <a:rPr lang="en-IN" sz="3500" dirty="0"/>
              <a:t>	{</a:t>
            </a:r>
          </a:p>
          <a:p>
            <a:pPr marL="0" indent="0">
              <a:buNone/>
            </a:pPr>
            <a:r>
              <a:rPr lang="en-IN" sz="3500" dirty="0"/>
              <a:t>		</a:t>
            </a:r>
            <a:r>
              <a:rPr lang="en-IN" sz="3500" dirty="0" err="1"/>
              <a:t>printf</a:t>
            </a:r>
            <a:r>
              <a:rPr lang="en-IN" sz="3500" dirty="0"/>
              <a:t>("\n Enter the number:");</a:t>
            </a:r>
          </a:p>
          <a:p>
            <a:pPr marL="0" indent="0">
              <a:buNone/>
            </a:pPr>
            <a:r>
              <a:rPr lang="en-IN" sz="3500" dirty="0"/>
              <a:t>		</a:t>
            </a:r>
            <a:r>
              <a:rPr lang="en-IN" sz="3500" dirty="0" err="1"/>
              <a:t>scanf</a:t>
            </a:r>
            <a:r>
              <a:rPr lang="en-IN" sz="3500" dirty="0"/>
              <a:t>("%d",(</a:t>
            </a:r>
            <a:r>
              <a:rPr lang="en-IN" sz="3500" dirty="0" err="1"/>
              <a:t>parr+i</a:t>
            </a:r>
            <a:r>
              <a:rPr lang="en-IN" sz="3500" dirty="0"/>
              <a:t>));</a:t>
            </a:r>
          </a:p>
          <a:p>
            <a:pPr marL="0" indent="0">
              <a:buNone/>
            </a:pPr>
            <a:r>
              <a:rPr lang="en-IN" sz="3500" dirty="0"/>
              <a:t>	}</a:t>
            </a:r>
          </a:p>
          <a:p>
            <a:pPr marL="0" indent="0">
              <a:buNone/>
            </a:pPr>
            <a:r>
              <a:rPr lang="en-IN" sz="3500" dirty="0"/>
              <a:t>	for(</a:t>
            </a:r>
            <a:r>
              <a:rPr lang="en-IN" sz="3500" dirty="0" err="1"/>
              <a:t>i</a:t>
            </a:r>
            <a:r>
              <a:rPr lang="en-IN" sz="3500" dirty="0"/>
              <a:t>=0;i&lt;*</a:t>
            </a:r>
            <a:r>
              <a:rPr lang="en-IN" sz="3500" dirty="0" err="1"/>
              <a:t>pn;i</a:t>
            </a:r>
            <a:r>
              <a:rPr lang="en-IN" sz="3500" dirty="0"/>
              <a:t>++)</a:t>
            </a:r>
          </a:p>
          <a:p>
            <a:pPr marL="0" indent="0">
              <a:buNone/>
            </a:pPr>
            <a:r>
              <a:rPr lang="en-IN" sz="3500" dirty="0"/>
              <a:t>	{</a:t>
            </a:r>
          </a:p>
          <a:p>
            <a:pPr marL="0" indent="0">
              <a:buNone/>
            </a:pPr>
            <a:r>
              <a:rPr lang="en-IN" sz="3500" dirty="0"/>
              <a:t>		*</a:t>
            </a:r>
            <a:r>
              <a:rPr lang="en-IN" sz="3500" dirty="0" err="1"/>
              <a:t>psum</a:t>
            </a:r>
            <a:r>
              <a:rPr lang="en-IN" sz="3500" dirty="0"/>
              <a:t>=*</a:t>
            </a:r>
            <a:r>
              <a:rPr lang="en-IN" sz="3500" dirty="0" err="1"/>
              <a:t>psum</a:t>
            </a:r>
            <a:r>
              <a:rPr lang="en-IN" sz="3500" dirty="0"/>
              <a:t>+*(</a:t>
            </a:r>
            <a:r>
              <a:rPr lang="en-IN" sz="3500" dirty="0" err="1"/>
              <a:t>arr+i</a:t>
            </a:r>
            <a:r>
              <a:rPr lang="en-IN" sz="3500" dirty="0"/>
              <a:t>);</a:t>
            </a:r>
          </a:p>
          <a:p>
            <a:pPr marL="0" indent="0">
              <a:buNone/>
            </a:pPr>
            <a:r>
              <a:rPr lang="en-IN" sz="3500" dirty="0"/>
              <a:t>	}</a:t>
            </a:r>
          </a:p>
          <a:p>
            <a:pPr marL="0" indent="0">
              <a:buNone/>
            </a:pPr>
            <a:r>
              <a:rPr lang="en-IN" sz="3500" dirty="0"/>
              <a:t>	*</a:t>
            </a:r>
            <a:r>
              <a:rPr lang="en-IN" sz="3500" dirty="0" err="1"/>
              <a:t>pmean</a:t>
            </a:r>
            <a:r>
              <a:rPr lang="en-IN" sz="3500" dirty="0"/>
              <a:t>=*</a:t>
            </a:r>
            <a:r>
              <a:rPr lang="en-IN" sz="3500" dirty="0" err="1"/>
              <a:t>psum</a:t>
            </a:r>
            <a:r>
              <a:rPr lang="en-IN" sz="3500" dirty="0"/>
              <a:t>/ *</a:t>
            </a:r>
            <a:r>
              <a:rPr lang="en-IN" sz="3500" dirty="0" err="1"/>
              <a:t>pn</a:t>
            </a:r>
            <a:r>
              <a:rPr lang="en-IN" sz="3500" dirty="0"/>
              <a:t>;</a:t>
            </a:r>
          </a:p>
          <a:p>
            <a:pPr marL="0" indent="0">
              <a:buNone/>
            </a:pPr>
            <a:r>
              <a:rPr lang="en-IN" sz="3500" dirty="0"/>
              <a:t>	</a:t>
            </a:r>
            <a:r>
              <a:rPr lang="en-IN" sz="3500" dirty="0" err="1"/>
              <a:t>printf</a:t>
            </a:r>
            <a:r>
              <a:rPr lang="en-IN" sz="3500" dirty="0"/>
              <a:t>("\n The numbers you entered are:");</a:t>
            </a:r>
          </a:p>
          <a:p>
            <a:pPr marL="0" indent="0">
              <a:buNone/>
            </a:pPr>
            <a:r>
              <a:rPr lang="en-IN" sz="3500" dirty="0"/>
              <a:t>	for(</a:t>
            </a:r>
            <a:r>
              <a:rPr lang="en-IN" sz="3500" dirty="0" err="1"/>
              <a:t>i</a:t>
            </a:r>
            <a:r>
              <a:rPr lang="en-IN" sz="3500" dirty="0"/>
              <a:t>=0;i&lt;*</a:t>
            </a:r>
            <a:r>
              <a:rPr lang="en-IN" sz="3500" dirty="0" err="1"/>
              <a:t>pn;i</a:t>
            </a:r>
            <a:r>
              <a:rPr lang="en-IN" sz="3500" dirty="0"/>
              <a:t>++)</a:t>
            </a:r>
          </a:p>
          <a:p>
            <a:pPr marL="0" indent="0">
              <a:buNone/>
            </a:pPr>
            <a:r>
              <a:rPr lang="en-IN" sz="3500" dirty="0"/>
              <a:t>	</a:t>
            </a:r>
            <a:r>
              <a:rPr lang="en-IN" sz="3500" dirty="0" err="1"/>
              <a:t>printf</a:t>
            </a:r>
            <a:r>
              <a:rPr lang="en-IN" sz="3500" dirty="0"/>
              <a:t>("\</a:t>
            </a:r>
            <a:r>
              <a:rPr lang="en-IN" sz="3500" dirty="0" err="1"/>
              <a:t>n%d</a:t>
            </a:r>
            <a:r>
              <a:rPr lang="en-IN" sz="3500" dirty="0"/>
              <a:t>",*(</a:t>
            </a:r>
            <a:r>
              <a:rPr lang="en-IN" sz="3500" dirty="0" err="1"/>
              <a:t>arr+i</a:t>
            </a:r>
            <a:r>
              <a:rPr lang="en-IN" sz="3500" dirty="0"/>
              <a:t>));</a:t>
            </a:r>
          </a:p>
          <a:p>
            <a:pPr marL="0" indent="0">
              <a:buNone/>
            </a:pPr>
            <a:r>
              <a:rPr lang="en-IN" sz="3500" dirty="0"/>
              <a:t>	</a:t>
            </a:r>
            <a:r>
              <a:rPr lang="en-IN" sz="3500" dirty="0" err="1"/>
              <a:t>printf</a:t>
            </a:r>
            <a:r>
              <a:rPr lang="en-IN" sz="3500" dirty="0"/>
              <a:t>("\n The sum is:%d",*</a:t>
            </a:r>
            <a:r>
              <a:rPr lang="en-IN" sz="3500" dirty="0" err="1"/>
              <a:t>psum</a:t>
            </a:r>
            <a:r>
              <a:rPr lang="en-IN" sz="3500" dirty="0"/>
              <a:t>);</a:t>
            </a:r>
          </a:p>
          <a:p>
            <a:pPr marL="0" indent="0">
              <a:buNone/>
            </a:pPr>
            <a:r>
              <a:rPr lang="en-IN" sz="3500" dirty="0"/>
              <a:t>	</a:t>
            </a:r>
            <a:r>
              <a:rPr lang="en-IN" sz="3500" dirty="0" err="1"/>
              <a:t>printf</a:t>
            </a:r>
            <a:r>
              <a:rPr lang="en-IN" sz="3500" dirty="0"/>
              <a:t>("\n The mean is:%f",*</a:t>
            </a:r>
            <a:r>
              <a:rPr lang="en-IN" sz="3500" dirty="0" err="1"/>
              <a:t>pmean</a:t>
            </a:r>
            <a:r>
              <a:rPr lang="en-IN" sz="3500" dirty="0"/>
              <a:t>);</a:t>
            </a:r>
          </a:p>
          <a:p>
            <a:pPr marL="0" indent="0">
              <a:buNone/>
            </a:pPr>
            <a:r>
              <a:rPr lang="en-IN" sz="3500" dirty="0"/>
              <a:t>	return 0;</a:t>
            </a:r>
          </a:p>
          <a:p>
            <a:pPr marL="0" indent="0">
              <a:buNone/>
            </a:pPr>
            <a:r>
              <a:rPr lang="en-IN" sz="3500" dirty="0"/>
              <a:t>}</a:t>
            </a:r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5558649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14" y="-381000"/>
            <a:ext cx="8229600" cy="1143000"/>
          </a:xfrm>
        </p:spPr>
        <p:txBody>
          <a:bodyPr/>
          <a:lstStyle/>
          <a:p>
            <a:r>
              <a:rPr lang="en-IN" dirty="0" smtClean="0"/>
              <a:t>Pointer vs Array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Autofit/>
          </a:bodyPr>
          <a:lstStyle/>
          <a:p>
            <a:pPr marL="514350" indent="-514350" fontAlgn="base">
              <a:buAutoNum type="arabicParenR"/>
            </a:pPr>
            <a:r>
              <a:rPr lang="en-IN" sz="1600" dirty="0" smtClean="0"/>
              <a:t>the </a:t>
            </a:r>
            <a:r>
              <a:rPr lang="en-IN" sz="1600" dirty="0" err="1"/>
              <a:t>sizeof</a:t>
            </a:r>
            <a:r>
              <a:rPr lang="en-IN" sz="1600" dirty="0"/>
              <a:t> </a:t>
            </a:r>
            <a:r>
              <a:rPr lang="en-IN" sz="1600" dirty="0" smtClean="0"/>
              <a:t>operator</a:t>
            </a:r>
            <a:r>
              <a:rPr lang="en-IN" sz="1600" dirty="0"/>
              <a:t/>
            </a:r>
            <a:br>
              <a:rPr lang="en-IN" sz="1600" dirty="0"/>
            </a:br>
            <a:r>
              <a:rPr lang="en-IN" sz="1600" dirty="0" err="1" smtClean="0"/>
              <a:t>sizeof</a:t>
            </a:r>
            <a:r>
              <a:rPr lang="en-IN" sz="1600" dirty="0" smtClean="0"/>
              <a:t>(array</a:t>
            </a:r>
            <a:r>
              <a:rPr lang="en-IN" sz="1600" dirty="0"/>
              <a:t>) returns the amount of memory used by all elements in array</a:t>
            </a:r>
            <a:br>
              <a:rPr lang="en-IN" sz="1600" dirty="0"/>
            </a:br>
            <a:r>
              <a:rPr lang="en-IN" sz="1600" dirty="0" err="1" smtClean="0"/>
              <a:t>sizeof</a:t>
            </a:r>
            <a:r>
              <a:rPr lang="en-IN" sz="1600" dirty="0" smtClean="0"/>
              <a:t>(pointer</a:t>
            </a:r>
            <a:r>
              <a:rPr lang="en-IN" sz="1600" dirty="0"/>
              <a:t>) only returns the amount of memory used by the pointer variable itself</a:t>
            </a:r>
          </a:p>
          <a:p>
            <a:pPr marL="0" indent="0" fontAlgn="base">
              <a:buNone/>
            </a:pPr>
            <a:r>
              <a:rPr lang="en-IN" sz="1600" dirty="0"/>
              <a:t>2) the &amp; operator</a:t>
            </a:r>
            <a:br>
              <a:rPr lang="en-IN" sz="1600" dirty="0"/>
            </a:br>
            <a:r>
              <a:rPr lang="en-IN" sz="1600" dirty="0" smtClean="0"/>
              <a:t>           &amp;array </a:t>
            </a:r>
            <a:r>
              <a:rPr lang="en-IN" sz="1600" dirty="0"/>
              <a:t>is an alias for &amp;array[0] and returns the address of the first element in array</a:t>
            </a:r>
            <a:br>
              <a:rPr lang="en-IN" sz="1600" dirty="0"/>
            </a:br>
            <a:r>
              <a:rPr lang="en-IN" sz="1600" dirty="0" smtClean="0"/>
              <a:t>            &amp;pointer </a:t>
            </a:r>
            <a:r>
              <a:rPr lang="en-IN" sz="1600" dirty="0"/>
              <a:t>returns the address of pointer</a:t>
            </a:r>
          </a:p>
          <a:p>
            <a:pPr marL="0" indent="0">
              <a:buNone/>
            </a:pPr>
            <a:r>
              <a:rPr lang="en-IN" sz="1600" dirty="0"/>
              <a:t>3) a string literal initialization of a character array</a:t>
            </a:r>
          </a:p>
          <a:p>
            <a:pPr marL="0" indent="0">
              <a:buNone/>
            </a:pPr>
            <a:r>
              <a:rPr lang="en-IN" sz="1600" dirty="0" smtClean="0"/>
              <a:t>char </a:t>
            </a:r>
            <a:r>
              <a:rPr lang="en-IN" sz="1600" dirty="0"/>
              <a:t>array[] = “</a:t>
            </a:r>
            <a:r>
              <a:rPr lang="en-IN" sz="1600" dirty="0" err="1"/>
              <a:t>abc</a:t>
            </a:r>
            <a:r>
              <a:rPr lang="en-IN" sz="1600" dirty="0"/>
              <a:t>” sets the first four elements in array to ‘a’, ‘b’, ‘c’, and ‘\0’</a:t>
            </a:r>
          </a:p>
          <a:p>
            <a:pPr marL="0" indent="0">
              <a:buNone/>
            </a:pPr>
            <a:r>
              <a:rPr lang="en-IN" sz="1600" dirty="0" smtClean="0"/>
              <a:t>char </a:t>
            </a:r>
            <a:r>
              <a:rPr lang="en-IN" sz="1600" dirty="0"/>
              <a:t>*pointer = “</a:t>
            </a:r>
            <a:r>
              <a:rPr lang="en-IN" sz="1600" dirty="0" err="1"/>
              <a:t>abc</a:t>
            </a:r>
            <a:r>
              <a:rPr lang="en-IN" sz="1600" dirty="0"/>
              <a:t>” sets pointer to the address of the “</a:t>
            </a:r>
            <a:r>
              <a:rPr lang="en-IN" sz="1600" dirty="0" err="1"/>
              <a:t>abc</a:t>
            </a:r>
            <a:r>
              <a:rPr lang="en-IN" sz="1600" dirty="0"/>
              <a:t>” string (which may be stored in read-only memory and thus unchangeable</a:t>
            </a:r>
            <a:r>
              <a:rPr lang="en-IN" sz="1600" dirty="0" smtClean="0"/>
              <a:t>)</a:t>
            </a:r>
            <a:endParaRPr lang="en-IN" sz="1600" dirty="0"/>
          </a:p>
          <a:p>
            <a:pPr marL="0" indent="0">
              <a:buNone/>
            </a:pPr>
            <a:r>
              <a:rPr lang="en-IN" sz="1600" dirty="0"/>
              <a:t>4) Pointer variable can be assigned a value whereas array variable cannot be</a:t>
            </a:r>
            <a:r>
              <a:rPr lang="en-IN" sz="1600" dirty="0" smtClean="0"/>
              <a:t>.</a:t>
            </a:r>
            <a:endParaRPr lang="en-IN" sz="1600" dirty="0"/>
          </a:p>
          <a:p>
            <a:pPr marL="0" indent="0">
              <a:buNone/>
            </a:pPr>
            <a:r>
              <a:rPr lang="en-IN" sz="1600" dirty="0" err="1"/>
              <a:t>int</a:t>
            </a:r>
            <a:r>
              <a:rPr lang="en-IN" sz="1600" dirty="0"/>
              <a:t> a[10];</a:t>
            </a:r>
          </a:p>
          <a:p>
            <a:pPr marL="0" indent="0">
              <a:buNone/>
            </a:pPr>
            <a:r>
              <a:rPr lang="en-IN" sz="1600" dirty="0" err="1"/>
              <a:t>int</a:t>
            </a:r>
            <a:r>
              <a:rPr lang="en-IN" sz="1600" dirty="0"/>
              <a:t> *p; </a:t>
            </a:r>
          </a:p>
          <a:p>
            <a:pPr marL="0" indent="0">
              <a:buNone/>
            </a:pPr>
            <a:r>
              <a:rPr lang="en-IN" sz="1600" dirty="0"/>
              <a:t>p=a; /*legal*/</a:t>
            </a:r>
          </a:p>
          <a:p>
            <a:pPr marL="0" indent="0">
              <a:buNone/>
            </a:pPr>
            <a:r>
              <a:rPr lang="en-IN" sz="1600" dirty="0"/>
              <a:t>a=p; /*illegal*/ </a:t>
            </a:r>
          </a:p>
          <a:p>
            <a:pPr marL="0" indent="0">
              <a:buNone/>
            </a:pPr>
            <a:r>
              <a:rPr lang="en-IN" sz="1600" dirty="0"/>
              <a:t>5) Arithmetic on pointer variable is allowed</a:t>
            </a:r>
            <a:r>
              <a:rPr lang="en-IN" sz="1600" dirty="0" smtClean="0"/>
              <a:t>.</a:t>
            </a:r>
            <a:endParaRPr lang="en-IN" sz="1600" dirty="0"/>
          </a:p>
          <a:p>
            <a:pPr marL="0" indent="0">
              <a:buNone/>
            </a:pPr>
            <a:r>
              <a:rPr lang="en-IN" sz="1600" dirty="0"/>
              <a:t>p++; /*Legal*/</a:t>
            </a:r>
          </a:p>
          <a:p>
            <a:pPr marL="0" indent="0">
              <a:buNone/>
            </a:pPr>
            <a:r>
              <a:rPr lang="en-IN" sz="1600" dirty="0"/>
              <a:t>a++; /*illegal*/ </a:t>
            </a:r>
          </a:p>
        </p:txBody>
      </p:sp>
    </p:spTree>
    <p:extLst>
      <p:ext uri="{BB962C8B-B14F-4D97-AF65-F5344CB8AC3E}">
        <p14:creationId xmlns:p14="http://schemas.microsoft.com/office/powerpoint/2010/main" xmlns="" val="37013239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Output of following program?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en-US" sz="1800" dirty="0" smtClean="0"/>
              <a:t># </a:t>
            </a:r>
            <a:r>
              <a:rPr lang="en-US" sz="1800" dirty="0" smtClean="0"/>
              <a:t>include &lt;</a:t>
            </a:r>
            <a:r>
              <a:rPr lang="en-US" sz="1800" dirty="0" err="1" smtClean="0"/>
              <a:t>stdio.h</a:t>
            </a:r>
            <a:r>
              <a:rPr lang="en-US" sz="1800" dirty="0" smtClean="0"/>
              <a:t>&gt;</a:t>
            </a:r>
          </a:p>
          <a:p>
            <a:pPr fontAlgn="base">
              <a:buNone/>
            </a:pPr>
            <a:r>
              <a:rPr lang="en-US" sz="1800" dirty="0" smtClean="0"/>
              <a:t>void fun(</a:t>
            </a:r>
            <a:r>
              <a:rPr lang="en-US" sz="1800" dirty="0" err="1" smtClean="0"/>
              <a:t>int</a:t>
            </a:r>
            <a:r>
              <a:rPr lang="en-US" sz="1800" dirty="0" smtClean="0"/>
              <a:t> *</a:t>
            </a:r>
            <a:r>
              <a:rPr lang="en-US" sz="1800" dirty="0" err="1" smtClean="0"/>
              <a:t>ptr</a:t>
            </a:r>
            <a:r>
              <a:rPr lang="en-US" sz="1800" dirty="0" smtClean="0"/>
              <a:t>)</a:t>
            </a:r>
          </a:p>
          <a:p>
            <a:pPr fontAlgn="base">
              <a:buNone/>
            </a:pPr>
            <a:r>
              <a:rPr lang="en-US" sz="1800" dirty="0" smtClean="0"/>
              <a:t>{</a:t>
            </a:r>
          </a:p>
          <a:p>
            <a:pPr fontAlgn="base">
              <a:buNone/>
            </a:pPr>
            <a:r>
              <a:rPr lang="en-US" sz="1800" dirty="0" smtClean="0"/>
              <a:t>    *</a:t>
            </a:r>
            <a:r>
              <a:rPr lang="en-US" sz="1800" dirty="0" err="1" smtClean="0"/>
              <a:t>ptr</a:t>
            </a:r>
            <a:r>
              <a:rPr lang="en-US" sz="1800" dirty="0" smtClean="0"/>
              <a:t> = 30;</a:t>
            </a:r>
          </a:p>
          <a:p>
            <a:pPr fontAlgn="base">
              <a:buNone/>
            </a:pPr>
            <a:r>
              <a:rPr lang="en-US" sz="1800" dirty="0" smtClean="0"/>
              <a:t>}</a:t>
            </a:r>
          </a:p>
          <a:p>
            <a:pPr fontAlgn="base">
              <a:buNone/>
            </a:pPr>
            <a:r>
              <a:rPr lang="en-US" sz="1800" dirty="0" smtClean="0"/>
              <a:t> </a:t>
            </a:r>
            <a:r>
              <a:rPr lang="en-US" sz="1800" dirty="0" err="1" smtClean="0"/>
              <a:t>int</a:t>
            </a:r>
            <a:r>
              <a:rPr lang="en-US" sz="1800" dirty="0" smtClean="0"/>
              <a:t> </a:t>
            </a:r>
            <a:r>
              <a:rPr lang="en-US" sz="1800" dirty="0" smtClean="0"/>
              <a:t>main()</a:t>
            </a:r>
          </a:p>
          <a:p>
            <a:pPr fontAlgn="base">
              <a:buNone/>
            </a:pPr>
            <a:r>
              <a:rPr lang="en-US" sz="1800" dirty="0" smtClean="0"/>
              <a:t>{</a:t>
            </a:r>
          </a:p>
          <a:p>
            <a:pPr fontAlgn="base">
              <a:buNone/>
            </a:pPr>
            <a:r>
              <a:rPr lang="en-US" sz="1800" dirty="0" smtClean="0"/>
              <a:t>  </a:t>
            </a:r>
            <a:r>
              <a:rPr lang="en-US" sz="1800" dirty="0" err="1" smtClean="0"/>
              <a:t>int</a:t>
            </a:r>
            <a:r>
              <a:rPr lang="en-US" sz="1800" dirty="0" smtClean="0"/>
              <a:t> y = 20;</a:t>
            </a:r>
          </a:p>
          <a:p>
            <a:pPr fontAlgn="base">
              <a:buNone/>
            </a:pPr>
            <a:r>
              <a:rPr lang="en-US" sz="1800" dirty="0" smtClean="0"/>
              <a:t>  fun(&amp;y);</a:t>
            </a:r>
          </a:p>
          <a:p>
            <a:pPr fontAlgn="base">
              <a:buNone/>
            </a:pPr>
            <a:r>
              <a:rPr lang="en-US" sz="1800" dirty="0" smtClean="0"/>
              <a:t>  </a:t>
            </a:r>
            <a:r>
              <a:rPr lang="en-US" sz="1800" dirty="0" err="1" smtClean="0"/>
              <a:t>printf</a:t>
            </a:r>
            <a:r>
              <a:rPr lang="en-US" sz="1800" dirty="0" smtClean="0"/>
              <a:t>("%d", y</a:t>
            </a:r>
            <a:r>
              <a:rPr lang="en-US" sz="1800" dirty="0" smtClean="0"/>
              <a:t>);</a:t>
            </a:r>
            <a:endParaRPr lang="en-US" sz="1800" dirty="0" smtClean="0"/>
          </a:p>
          <a:p>
            <a:pPr fontAlgn="base">
              <a:buNone/>
            </a:pPr>
            <a:r>
              <a:rPr lang="en-US" sz="1800" dirty="0" smtClean="0"/>
              <a:t>  return 0;</a:t>
            </a:r>
          </a:p>
          <a:p>
            <a:pPr fontAlgn="base">
              <a:buNone/>
            </a:pPr>
            <a:r>
              <a:rPr lang="en-US" sz="1800" dirty="0" smtClean="0"/>
              <a:t>}</a:t>
            </a:r>
          </a:p>
          <a:p>
            <a:pPr fontAlgn="base">
              <a:buNone/>
            </a:pPr>
            <a:endParaRPr lang="en-US" sz="1800" dirty="0" smtClean="0"/>
          </a:p>
          <a:p>
            <a:pPr fontAlgn="base">
              <a:buNone/>
            </a:pPr>
            <a:r>
              <a:rPr lang="en-US" sz="1800" b="1" dirty="0" smtClean="0"/>
              <a:t>a)30             b)20            c)compiler error              d)runtime error</a:t>
            </a:r>
            <a:endParaRPr lang="en-US" sz="1800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output of this C code?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smtClean="0"/>
              <a:t>   </a:t>
            </a:r>
            <a:r>
              <a:rPr lang="en-US" sz="2400" dirty="0" err="1" smtClean="0"/>
              <a:t>int</a:t>
            </a:r>
            <a:r>
              <a:rPr lang="en-US" sz="2400" dirty="0" smtClean="0"/>
              <a:t> main()</a:t>
            </a:r>
            <a:br>
              <a:rPr lang="en-US" sz="2400" dirty="0" smtClean="0"/>
            </a:br>
            <a:r>
              <a:rPr lang="en-US" sz="2400" dirty="0" smtClean="0"/>
              <a:t>{</a:t>
            </a:r>
            <a:br>
              <a:rPr lang="en-US" sz="2400" dirty="0" smtClean="0"/>
            </a:br>
            <a:r>
              <a:rPr lang="en-US" sz="2400" dirty="0" err="1" smtClean="0"/>
              <a:t>int</a:t>
            </a:r>
            <a:r>
              <a:rPr lang="en-US" sz="2400" dirty="0" smtClean="0"/>
              <a:t> </a:t>
            </a:r>
            <a:r>
              <a:rPr lang="en-US" sz="2400" dirty="0" err="1" smtClean="0"/>
              <a:t>i</a:t>
            </a:r>
            <a:r>
              <a:rPr lang="en-US" sz="2400" dirty="0" smtClean="0"/>
              <a:t> = 10;</a:t>
            </a:r>
            <a:br>
              <a:rPr lang="en-US" sz="2400" dirty="0" smtClean="0"/>
            </a:br>
            <a:r>
              <a:rPr lang="en-US" sz="2400" dirty="0" smtClean="0"/>
              <a:t>void *p = &amp;</a:t>
            </a:r>
            <a:r>
              <a:rPr lang="en-US" sz="2400" dirty="0" err="1" smtClean="0"/>
              <a:t>i</a:t>
            </a:r>
            <a:r>
              <a:rPr lang="en-US" sz="2400" dirty="0" smtClean="0"/>
              <a:t>;</a:t>
            </a:r>
            <a:br>
              <a:rPr lang="en-US" sz="2400" dirty="0" smtClean="0"/>
            </a:br>
            <a:r>
              <a:rPr lang="en-US" sz="2400" dirty="0" err="1" smtClean="0"/>
              <a:t>printf</a:t>
            </a:r>
            <a:r>
              <a:rPr lang="en-US" sz="2400" dirty="0" smtClean="0"/>
              <a:t>("%d\n", (</a:t>
            </a:r>
            <a:r>
              <a:rPr lang="en-US" sz="2400" dirty="0" err="1" smtClean="0"/>
              <a:t>int</a:t>
            </a:r>
            <a:r>
              <a:rPr lang="en-US" sz="2400" dirty="0" smtClean="0"/>
              <a:t>)*p);</a:t>
            </a:r>
            <a:br>
              <a:rPr lang="en-US" sz="2400" dirty="0" smtClean="0"/>
            </a:br>
            <a:r>
              <a:rPr lang="en-US" sz="2400" dirty="0" smtClean="0"/>
              <a:t>return 0;</a:t>
            </a:r>
            <a:br>
              <a:rPr lang="en-US" sz="2400" dirty="0" smtClean="0"/>
            </a:br>
            <a:r>
              <a:rPr lang="en-US" sz="2400" dirty="0" smtClean="0"/>
              <a:t>}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b="1" dirty="0" smtClean="0"/>
              <a:t>A</a:t>
            </a:r>
            <a:r>
              <a:rPr lang="en-US" sz="2400" b="1" dirty="0" smtClean="0"/>
              <a:t>.</a:t>
            </a:r>
            <a:r>
              <a:rPr lang="en-US" sz="2400" dirty="0" smtClean="0"/>
              <a:t> Compile time error</a:t>
            </a:r>
          </a:p>
          <a:p>
            <a:pPr>
              <a:buNone/>
            </a:pPr>
            <a:r>
              <a:rPr lang="en-US" sz="2400" b="1" dirty="0" smtClean="0"/>
              <a:t>B</a:t>
            </a:r>
            <a:r>
              <a:rPr lang="en-US" sz="2400" b="1" dirty="0" smtClean="0"/>
              <a:t>.</a:t>
            </a:r>
            <a:r>
              <a:rPr lang="en-US" sz="2400" dirty="0" smtClean="0"/>
              <a:t> Segmentation fault/runtime crash</a:t>
            </a:r>
          </a:p>
          <a:p>
            <a:pPr>
              <a:buNone/>
            </a:pPr>
            <a:r>
              <a:rPr lang="en-US" sz="2400" b="1" dirty="0" smtClean="0"/>
              <a:t>C.</a:t>
            </a:r>
            <a:r>
              <a:rPr lang="en-US" sz="2400" dirty="0" smtClean="0"/>
              <a:t> 10</a:t>
            </a:r>
          </a:p>
          <a:p>
            <a:pPr>
              <a:buNone/>
            </a:pPr>
            <a:r>
              <a:rPr lang="en-US" sz="2400" b="1" dirty="0" smtClean="0"/>
              <a:t>D.</a:t>
            </a:r>
            <a:r>
              <a:rPr lang="en-US" sz="2400" dirty="0" smtClean="0"/>
              <a:t> Undefined </a:t>
            </a:r>
            <a:r>
              <a:rPr lang="en-US" sz="2400" dirty="0" err="1" smtClean="0"/>
              <a:t>behaviour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Which of the following does not initialize </a:t>
            </a:r>
            <a:r>
              <a:rPr lang="en-US" dirty="0" err="1" smtClean="0"/>
              <a:t>ptr</a:t>
            </a:r>
            <a:r>
              <a:rPr lang="en-US" dirty="0" smtClean="0"/>
              <a:t> to null (assuming variable declaration of a as </a:t>
            </a:r>
            <a:r>
              <a:rPr lang="en-US" dirty="0" err="1" smtClean="0"/>
              <a:t>int</a:t>
            </a:r>
            <a:r>
              <a:rPr lang="en-US" dirty="0" smtClean="0"/>
              <a:t> a=0</a:t>
            </a:r>
            <a:r>
              <a:rPr lang="en-US" dirty="0" smtClean="0"/>
              <a:t>)?</a:t>
            </a:r>
          </a:p>
          <a:p>
            <a:pPr>
              <a:buNone/>
            </a:pPr>
            <a:r>
              <a:rPr lang="en-US" b="1" dirty="0" smtClean="0"/>
              <a:t>A</a:t>
            </a:r>
            <a:r>
              <a:rPr lang="en-US" b="1" dirty="0" smtClean="0"/>
              <a:t>.</a:t>
            </a:r>
            <a:r>
              <a:rPr lang="en-US" dirty="0" smtClean="0"/>
              <a:t> </a:t>
            </a:r>
            <a:r>
              <a:rPr lang="en-US" dirty="0" err="1" smtClean="0"/>
              <a:t>int</a:t>
            </a:r>
            <a:r>
              <a:rPr lang="en-US" dirty="0" smtClean="0"/>
              <a:t> *</a:t>
            </a:r>
            <a:r>
              <a:rPr lang="en-US" dirty="0" err="1" smtClean="0"/>
              <a:t>ptr</a:t>
            </a:r>
            <a:r>
              <a:rPr lang="en-US" dirty="0" smtClean="0"/>
              <a:t> = &amp;a;</a:t>
            </a:r>
          </a:p>
          <a:p>
            <a:pPr>
              <a:buNone/>
            </a:pPr>
            <a:r>
              <a:rPr lang="en-US" b="1" dirty="0" smtClean="0"/>
              <a:t>B.</a:t>
            </a:r>
            <a:r>
              <a:rPr lang="en-US" dirty="0" smtClean="0"/>
              <a:t> </a:t>
            </a:r>
            <a:r>
              <a:rPr lang="en-US" dirty="0" err="1" smtClean="0"/>
              <a:t>int</a:t>
            </a:r>
            <a:r>
              <a:rPr lang="en-US" dirty="0" smtClean="0"/>
              <a:t> *</a:t>
            </a:r>
            <a:r>
              <a:rPr lang="en-US" dirty="0" err="1" smtClean="0"/>
              <a:t>ptr</a:t>
            </a:r>
            <a:r>
              <a:rPr lang="en-US" dirty="0" smtClean="0"/>
              <a:t> = &amp;a – &amp;a;</a:t>
            </a:r>
          </a:p>
          <a:p>
            <a:pPr>
              <a:buNone/>
            </a:pPr>
            <a:r>
              <a:rPr lang="en-US" b="1" dirty="0" smtClean="0"/>
              <a:t>C.</a:t>
            </a:r>
            <a:r>
              <a:rPr lang="en-US" dirty="0" smtClean="0"/>
              <a:t> </a:t>
            </a:r>
            <a:r>
              <a:rPr lang="en-US" dirty="0" err="1" smtClean="0"/>
              <a:t>int</a:t>
            </a:r>
            <a:r>
              <a:rPr lang="en-US" dirty="0" smtClean="0"/>
              <a:t> *</a:t>
            </a:r>
            <a:r>
              <a:rPr lang="en-US" dirty="0" err="1" smtClean="0"/>
              <a:t>ptr</a:t>
            </a:r>
            <a:r>
              <a:rPr lang="en-US" dirty="0" smtClean="0"/>
              <a:t> = a – a;</a:t>
            </a:r>
          </a:p>
          <a:p>
            <a:pPr>
              <a:buNone/>
            </a:pPr>
            <a:r>
              <a:rPr lang="en-US" b="1" dirty="0" smtClean="0"/>
              <a:t>D.</a:t>
            </a:r>
            <a:r>
              <a:rPr lang="en-US" dirty="0" smtClean="0"/>
              <a:t> All of the mentioned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output of this C code?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 x = 0;</a:t>
            </a:r>
            <a:br>
              <a:rPr lang="en-US" dirty="0" smtClean="0"/>
            </a:br>
            <a:r>
              <a:rPr lang="en-US" dirty="0" smtClean="0"/>
              <a:t>void main()</a:t>
            </a:r>
            <a:br>
              <a:rPr lang="en-US" dirty="0" smtClean="0"/>
            </a:br>
            <a:r>
              <a:rPr lang="en-US" dirty="0" smtClean="0"/>
              <a:t>{</a:t>
            </a:r>
            <a:br>
              <a:rPr lang="en-US" dirty="0" smtClean="0"/>
            </a:br>
            <a:r>
              <a:rPr lang="en-US" dirty="0" err="1" smtClean="0"/>
              <a:t>int</a:t>
            </a:r>
            <a:r>
              <a:rPr lang="en-US" dirty="0" smtClean="0"/>
              <a:t> *</a:t>
            </a:r>
            <a:r>
              <a:rPr lang="en-US" dirty="0" err="1" smtClean="0"/>
              <a:t>ptr</a:t>
            </a:r>
            <a:r>
              <a:rPr lang="en-US" dirty="0" smtClean="0"/>
              <a:t> = &amp;x;</a:t>
            </a:r>
            <a:br>
              <a:rPr lang="en-US" dirty="0" smtClean="0"/>
            </a:br>
            <a:r>
              <a:rPr lang="en-US" dirty="0" err="1" smtClean="0"/>
              <a:t>printf</a:t>
            </a:r>
            <a:r>
              <a:rPr lang="en-US" dirty="0" smtClean="0"/>
              <a:t>("%p\n", </a:t>
            </a:r>
            <a:r>
              <a:rPr lang="en-US" dirty="0" err="1" smtClean="0"/>
              <a:t>ptr</a:t>
            </a:r>
            <a:r>
              <a:rPr lang="en-US" dirty="0" smtClean="0"/>
              <a:t>);</a:t>
            </a:r>
            <a:br>
              <a:rPr lang="en-US" dirty="0" smtClean="0"/>
            </a:br>
            <a:r>
              <a:rPr lang="en-US" dirty="0" smtClean="0"/>
              <a:t>x++;</a:t>
            </a:r>
            <a:br>
              <a:rPr lang="en-US" dirty="0" smtClean="0"/>
            </a:br>
            <a:r>
              <a:rPr lang="en-US" dirty="0" err="1" smtClean="0"/>
              <a:t>printf</a:t>
            </a:r>
            <a:r>
              <a:rPr lang="en-US" dirty="0" smtClean="0"/>
              <a:t>("%p\n ", </a:t>
            </a:r>
            <a:r>
              <a:rPr lang="en-US" dirty="0" err="1" smtClean="0"/>
              <a:t>ptr</a:t>
            </a:r>
            <a:r>
              <a:rPr lang="en-US" dirty="0" smtClean="0"/>
              <a:t>);</a:t>
            </a:r>
            <a:br>
              <a:rPr lang="en-US" dirty="0" smtClean="0"/>
            </a:br>
            <a:r>
              <a:rPr lang="en-US" dirty="0" smtClean="0"/>
              <a:t>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A</a:t>
            </a:r>
            <a:r>
              <a:rPr lang="en-US" b="1" dirty="0" smtClean="0"/>
              <a:t>.</a:t>
            </a:r>
            <a:r>
              <a:rPr lang="en-US" dirty="0" smtClean="0"/>
              <a:t> Same address</a:t>
            </a:r>
          </a:p>
          <a:p>
            <a:pPr>
              <a:buNone/>
            </a:pPr>
            <a:r>
              <a:rPr lang="en-US" b="1" dirty="0" smtClean="0"/>
              <a:t>B.</a:t>
            </a:r>
            <a:r>
              <a:rPr lang="en-US" dirty="0" smtClean="0"/>
              <a:t> Different address</a:t>
            </a:r>
          </a:p>
          <a:p>
            <a:pPr>
              <a:buNone/>
            </a:pPr>
            <a:r>
              <a:rPr lang="en-US" b="1" dirty="0" smtClean="0"/>
              <a:t>C.</a:t>
            </a:r>
            <a:r>
              <a:rPr lang="en-US" dirty="0" smtClean="0"/>
              <a:t> Compile time error</a:t>
            </a:r>
          </a:p>
          <a:p>
            <a:pPr>
              <a:buNone/>
            </a:pPr>
            <a:r>
              <a:rPr lang="en-US" b="1" dirty="0" smtClean="0"/>
              <a:t>D.</a:t>
            </a:r>
            <a:r>
              <a:rPr lang="en-US" dirty="0" smtClean="0"/>
              <a:t> Varies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Pointer arithmetic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8991600" cy="4906963"/>
          </a:xfrm>
        </p:spPr>
        <p:txBody>
          <a:bodyPr>
            <a:normAutofit/>
          </a:bodyPr>
          <a:lstStyle/>
          <a:p>
            <a:pPr fontAlgn="base"/>
            <a:r>
              <a:rPr lang="en-IN" sz="2200" b="1" i="1" u="sng" dirty="0"/>
              <a:t>A limited set of arithmetic operations can be performed on pointers. A pointer may be: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IN" sz="2200" dirty="0"/>
              <a:t>incremented ( ++ </a:t>
            </a:r>
            <a:r>
              <a:rPr lang="en-IN" sz="2200" dirty="0" smtClean="0"/>
              <a:t>), e.g. </a:t>
            </a:r>
            <a:r>
              <a:rPr lang="en-IN" sz="2200" dirty="0" err="1" smtClean="0"/>
              <a:t>ptr</a:t>
            </a:r>
            <a:r>
              <a:rPr lang="en-IN" sz="2200" dirty="0" smtClean="0"/>
              <a:t>++, ++</a:t>
            </a:r>
            <a:r>
              <a:rPr lang="en-IN" sz="2200" dirty="0" err="1" smtClean="0"/>
              <a:t>ptr</a:t>
            </a:r>
            <a:endParaRPr lang="en-IN" sz="2200" dirty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IN" sz="2200" dirty="0"/>
              <a:t>decremented </a:t>
            </a:r>
            <a:r>
              <a:rPr lang="en-IN" sz="2200" dirty="0" smtClean="0"/>
              <a:t>(-- ), e.g. </a:t>
            </a:r>
            <a:r>
              <a:rPr lang="en-IN" sz="2200" dirty="0" err="1" smtClean="0"/>
              <a:t>ptr</a:t>
            </a:r>
            <a:r>
              <a:rPr lang="en-IN" sz="2200" dirty="0" smtClean="0"/>
              <a:t>--, --</a:t>
            </a:r>
            <a:r>
              <a:rPr lang="en-IN" sz="2200" dirty="0" err="1" smtClean="0"/>
              <a:t>ptr</a:t>
            </a:r>
            <a:endParaRPr lang="en-IN" sz="2200" dirty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IN" sz="2200" dirty="0"/>
              <a:t>an integer may be added to a pointer ( + or += </a:t>
            </a:r>
            <a:r>
              <a:rPr lang="en-IN" sz="2200" dirty="0" smtClean="0"/>
              <a:t>), e.g. ptr+2, </a:t>
            </a:r>
            <a:r>
              <a:rPr lang="en-IN" sz="2200" dirty="0" err="1" smtClean="0"/>
              <a:t>ptr</a:t>
            </a:r>
            <a:r>
              <a:rPr lang="en-IN" sz="2200" dirty="0" smtClean="0"/>
              <a:t>=ptr+2</a:t>
            </a:r>
            <a:endParaRPr lang="en-IN" sz="2200" dirty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IN" sz="2200" dirty="0"/>
              <a:t>an integer may be subtracted from a pointer ( – or -= </a:t>
            </a:r>
            <a:r>
              <a:rPr lang="en-IN" sz="2200" dirty="0" smtClean="0"/>
              <a:t>), e.g. ptr-2, </a:t>
            </a:r>
            <a:r>
              <a:rPr lang="en-IN" sz="2200" dirty="0" err="1" smtClean="0"/>
              <a:t>ptr</a:t>
            </a:r>
            <a:r>
              <a:rPr lang="en-IN" sz="2200" dirty="0" smtClean="0"/>
              <a:t>=ptr-2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IN" sz="2200" dirty="0" smtClean="0"/>
              <a:t>We can subtract two pointers, if they are pointing towards same array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IN" sz="2200" dirty="0" smtClean="0"/>
              <a:t>We can compare two pointers, if they are pointing towards same array</a:t>
            </a:r>
            <a:endParaRPr lang="en-IN" sz="2200" dirty="0"/>
          </a:p>
          <a:p>
            <a:r>
              <a:rPr lang="en-IN" sz="2200" b="1" i="1" u="sng" dirty="0" smtClean="0"/>
              <a:t>Following set of operations are not applicable on pointers</a:t>
            </a:r>
          </a:p>
          <a:p>
            <a:r>
              <a:rPr lang="en-IN" sz="2200" dirty="0" smtClean="0"/>
              <a:t>We cannot add two pointers(addresses)</a:t>
            </a:r>
          </a:p>
          <a:p>
            <a:r>
              <a:rPr lang="en-IN" sz="2200" dirty="0" smtClean="0"/>
              <a:t>We cannot multiply, divide and modulo two pointers(addresses)</a:t>
            </a:r>
          </a:p>
          <a:p>
            <a:r>
              <a:rPr lang="en-IN" sz="2200" dirty="0" smtClean="0"/>
              <a:t>We cannot multiply, divide, modulo any constant from pointer(address)</a:t>
            </a:r>
          </a:p>
          <a:p>
            <a:endParaRPr lang="en-IN" sz="2600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858742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381000"/>
            <a:ext cx="8229600" cy="1143000"/>
          </a:xfrm>
        </p:spPr>
        <p:txBody>
          <a:bodyPr>
            <a:normAutofit/>
          </a:bodyPr>
          <a:lstStyle/>
          <a:p>
            <a:r>
              <a:rPr lang="en-IN" sz="3200" dirty="0" smtClean="0"/>
              <a:t>Pointer arithmetic-Example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609600"/>
            <a:ext cx="4419600" cy="5867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N" sz="1400" dirty="0"/>
              <a:t>#include&lt;</a:t>
            </a:r>
            <a:r>
              <a:rPr lang="en-IN" sz="1400" dirty="0" err="1"/>
              <a:t>stdio.h</a:t>
            </a:r>
            <a:r>
              <a:rPr lang="en-IN" sz="1400" dirty="0"/>
              <a:t>&gt;</a:t>
            </a:r>
          </a:p>
          <a:p>
            <a:pPr marL="0" indent="0">
              <a:buNone/>
            </a:pPr>
            <a:r>
              <a:rPr lang="en-IN" sz="1400" dirty="0" err="1"/>
              <a:t>int</a:t>
            </a:r>
            <a:r>
              <a:rPr lang="en-IN" sz="1400" dirty="0"/>
              <a:t> main()</a:t>
            </a:r>
          </a:p>
          <a:p>
            <a:pPr marL="0" indent="0">
              <a:buNone/>
            </a:pPr>
            <a:r>
              <a:rPr lang="en-IN" sz="1400" dirty="0"/>
              <a:t>{</a:t>
            </a:r>
          </a:p>
          <a:p>
            <a:pPr marL="0" indent="0">
              <a:buNone/>
            </a:pPr>
            <a:r>
              <a:rPr lang="en-IN" sz="1400" dirty="0"/>
              <a:t>	</a:t>
            </a:r>
            <a:r>
              <a:rPr lang="en-IN" sz="1400" dirty="0" err="1"/>
              <a:t>int</a:t>
            </a:r>
            <a:r>
              <a:rPr lang="en-IN" sz="1400" dirty="0"/>
              <a:t> </a:t>
            </a:r>
            <a:r>
              <a:rPr lang="en-IN" sz="1400" dirty="0" err="1"/>
              <a:t>arr</a:t>
            </a:r>
            <a:r>
              <a:rPr lang="en-IN" sz="1400" dirty="0"/>
              <a:t>[]={1,2,3,4,5,6,7,8,9};</a:t>
            </a:r>
          </a:p>
          <a:p>
            <a:pPr marL="0" indent="0">
              <a:buNone/>
            </a:pPr>
            <a:r>
              <a:rPr lang="en-IN" sz="1400" dirty="0"/>
              <a:t>	</a:t>
            </a:r>
            <a:r>
              <a:rPr lang="en-IN" sz="1400" dirty="0" err="1"/>
              <a:t>int</a:t>
            </a:r>
            <a:r>
              <a:rPr lang="en-IN" sz="1400" dirty="0"/>
              <a:t> *p1,*p2;</a:t>
            </a:r>
          </a:p>
          <a:p>
            <a:pPr marL="0" indent="0">
              <a:buNone/>
            </a:pPr>
            <a:r>
              <a:rPr lang="en-IN" sz="1400" dirty="0"/>
              <a:t>	p1=</a:t>
            </a:r>
            <a:r>
              <a:rPr lang="en-IN" sz="1400" dirty="0" err="1"/>
              <a:t>arr</a:t>
            </a:r>
            <a:r>
              <a:rPr lang="en-IN" sz="1400" dirty="0"/>
              <a:t>;</a:t>
            </a:r>
          </a:p>
          <a:p>
            <a:pPr marL="0" indent="0">
              <a:buNone/>
            </a:pPr>
            <a:r>
              <a:rPr lang="en-IN" sz="1400" dirty="0"/>
              <a:t>	p1++;// p1 will point towards next memory location</a:t>
            </a:r>
          </a:p>
          <a:p>
            <a:pPr marL="0" indent="0">
              <a:buNone/>
            </a:pPr>
            <a:r>
              <a:rPr lang="en-IN" sz="1400" dirty="0"/>
              <a:t>	</a:t>
            </a:r>
            <a:r>
              <a:rPr lang="en-IN" sz="1400" dirty="0" err="1"/>
              <a:t>printf</a:t>
            </a:r>
            <a:r>
              <a:rPr lang="en-IN" sz="1400" dirty="0"/>
              <a:t>("\</a:t>
            </a:r>
            <a:r>
              <a:rPr lang="en-IN" sz="1400" dirty="0" err="1"/>
              <a:t>n%d</a:t>
            </a:r>
            <a:r>
              <a:rPr lang="en-IN" sz="1400" dirty="0"/>
              <a:t>",*p1);//2 will be displayed</a:t>
            </a:r>
          </a:p>
          <a:p>
            <a:pPr marL="0" indent="0">
              <a:buNone/>
            </a:pPr>
            <a:r>
              <a:rPr lang="en-IN" sz="1400" dirty="0"/>
              <a:t>	p1--;//p1 will point towards previous memory location</a:t>
            </a:r>
          </a:p>
          <a:p>
            <a:pPr marL="0" indent="0">
              <a:buNone/>
            </a:pPr>
            <a:r>
              <a:rPr lang="en-IN" sz="1400" dirty="0"/>
              <a:t>	</a:t>
            </a:r>
            <a:r>
              <a:rPr lang="en-IN" sz="1400" dirty="0" err="1"/>
              <a:t>printf</a:t>
            </a:r>
            <a:r>
              <a:rPr lang="en-IN" sz="1400" dirty="0"/>
              <a:t>("\</a:t>
            </a:r>
            <a:r>
              <a:rPr lang="en-IN" sz="1400" dirty="0" err="1"/>
              <a:t>n%d</a:t>
            </a:r>
            <a:r>
              <a:rPr lang="en-IN" sz="1400" dirty="0"/>
              <a:t>",*p1);// 1 will be displayed</a:t>
            </a:r>
          </a:p>
          <a:p>
            <a:pPr marL="0" indent="0">
              <a:buNone/>
            </a:pPr>
            <a:r>
              <a:rPr lang="en-IN" sz="1400" dirty="0"/>
              <a:t>	p1=p1+2;// Adding a constant to pointer(p1 will point towards 3rd element)</a:t>
            </a:r>
          </a:p>
          <a:p>
            <a:pPr marL="0" indent="0">
              <a:buNone/>
            </a:pPr>
            <a:r>
              <a:rPr lang="en-IN" sz="1400" dirty="0"/>
              <a:t>	</a:t>
            </a:r>
            <a:r>
              <a:rPr lang="en-IN" sz="1400" dirty="0" err="1"/>
              <a:t>printf</a:t>
            </a:r>
            <a:r>
              <a:rPr lang="en-IN" sz="1400" dirty="0"/>
              <a:t>("\</a:t>
            </a:r>
            <a:r>
              <a:rPr lang="en-IN" sz="1400" dirty="0" err="1"/>
              <a:t>n%d</a:t>
            </a:r>
            <a:r>
              <a:rPr lang="en-IN" sz="1400" dirty="0"/>
              <a:t>",*p1);// 3 will be displayed</a:t>
            </a:r>
          </a:p>
          <a:p>
            <a:pPr marL="0" indent="0">
              <a:buNone/>
            </a:pPr>
            <a:r>
              <a:rPr lang="en-IN" sz="1400" dirty="0"/>
              <a:t>	p1=p1-2;//Subtracting a constant from a pointer(P1 will point towards first element)</a:t>
            </a:r>
          </a:p>
          <a:p>
            <a:pPr marL="0" indent="0">
              <a:buNone/>
            </a:pPr>
            <a:r>
              <a:rPr lang="en-IN" sz="1400" dirty="0"/>
              <a:t>	</a:t>
            </a:r>
            <a:r>
              <a:rPr lang="en-IN" sz="1400" dirty="0" err="1"/>
              <a:t>printf</a:t>
            </a:r>
            <a:r>
              <a:rPr lang="en-IN" sz="1400" dirty="0"/>
              <a:t>("\</a:t>
            </a:r>
            <a:r>
              <a:rPr lang="en-IN" sz="1400" dirty="0" err="1"/>
              <a:t>n%d</a:t>
            </a:r>
            <a:r>
              <a:rPr lang="en-IN" sz="1400" dirty="0"/>
              <a:t>",*p1);// 1 will be displayed</a:t>
            </a:r>
          </a:p>
          <a:p>
            <a:pPr marL="0" indent="0">
              <a:buNone/>
            </a:pPr>
            <a:r>
              <a:rPr lang="en-IN" sz="1400" dirty="0"/>
              <a:t>	p2=&amp;</a:t>
            </a:r>
            <a:r>
              <a:rPr lang="en-IN" sz="1400" dirty="0" err="1"/>
              <a:t>arr</a:t>
            </a:r>
            <a:r>
              <a:rPr lang="en-IN" sz="1400" dirty="0"/>
              <a:t>[4];</a:t>
            </a:r>
          </a:p>
          <a:p>
            <a:pPr marL="0" indent="0">
              <a:buNone/>
            </a:pPr>
            <a:r>
              <a:rPr lang="en-IN" sz="1400" dirty="0"/>
              <a:t>	</a:t>
            </a:r>
            <a:r>
              <a:rPr lang="en-IN" sz="1400" dirty="0" err="1"/>
              <a:t>printf</a:t>
            </a:r>
            <a:r>
              <a:rPr lang="en-IN" sz="1400" dirty="0"/>
              <a:t>("\n%d",p2-p1);//Subtracting two pointers(Returns 4(no. of elements b/w+1)(Pointers pointing to the same array)</a:t>
            </a:r>
          </a:p>
          <a:p>
            <a:pPr marL="0" indent="0">
              <a:buNone/>
            </a:pPr>
            <a:r>
              <a:rPr lang="en-IN" sz="1400" dirty="0"/>
              <a:t>	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609600"/>
            <a:ext cx="4572000" cy="55165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IN" dirty="0"/>
              <a:t>//Comparing two pointers</a:t>
            </a:r>
          </a:p>
          <a:p>
            <a:pPr marL="0" indent="0">
              <a:buNone/>
            </a:pPr>
            <a:r>
              <a:rPr lang="en-IN" dirty="0"/>
              <a:t>	while(p1&lt;=p2)</a:t>
            </a:r>
          </a:p>
          <a:p>
            <a:pPr marL="0" indent="0">
              <a:buNone/>
            </a:pPr>
            <a:r>
              <a:rPr lang="en-IN" dirty="0"/>
              <a:t>	{</a:t>
            </a:r>
          </a:p>
          <a:p>
            <a:pPr marL="0" indent="0">
              <a:buNone/>
            </a:pPr>
            <a:r>
              <a:rPr lang="en-IN" dirty="0"/>
              <a:t>		</a:t>
            </a:r>
            <a:r>
              <a:rPr lang="en-IN" dirty="0" err="1"/>
              <a:t>printf</a:t>
            </a:r>
            <a:r>
              <a:rPr lang="en-IN" dirty="0"/>
              <a:t>("\</a:t>
            </a:r>
            <a:r>
              <a:rPr lang="en-IN" dirty="0" err="1"/>
              <a:t>n%d</a:t>
            </a:r>
            <a:r>
              <a:rPr lang="en-IN" dirty="0"/>
              <a:t>",*p1);//Comparison of two pointers (Pointers pointing to the same array)</a:t>
            </a:r>
          </a:p>
          <a:p>
            <a:pPr marL="0" indent="0">
              <a:buNone/>
            </a:pPr>
            <a:r>
              <a:rPr lang="en-IN" dirty="0"/>
              <a:t>		p1++;</a:t>
            </a:r>
          </a:p>
          <a:p>
            <a:pPr marL="0" indent="0">
              <a:buNone/>
            </a:pPr>
            <a:r>
              <a:rPr lang="en-IN" dirty="0"/>
              <a:t>	}</a:t>
            </a:r>
          </a:p>
          <a:p>
            <a:pPr marL="0" indent="0">
              <a:buNone/>
            </a:pPr>
            <a:r>
              <a:rPr lang="en-IN" dirty="0"/>
              <a:t>	//Following are the invalid arithmetic operations(Not allowed on pointers)</a:t>
            </a:r>
          </a:p>
          <a:p>
            <a:pPr marL="0" indent="0">
              <a:buNone/>
            </a:pPr>
            <a:r>
              <a:rPr lang="en-IN" dirty="0"/>
              <a:t>	//</a:t>
            </a:r>
            <a:r>
              <a:rPr lang="en-IN" dirty="0" err="1"/>
              <a:t>printf</a:t>
            </a:r>
            <a:r>
              <a:rPr lang="en-IN" dirty="0"/>
              <a:t>("\n%d",p1+p2);//Invalid arithmetic</a:t>
            </a:r>
          </a:p>
          <a:p>
            <a:pPr marL="0" indent="0">
              <a:buNone/>
            </a:pPr>
            <a:r>
              <a:rPr lang="en-IN" dirty="0"/>
              <a:t>    //</a:t>
            </a:r>
            <a:r>
              <a:rPr lang="en-IN" dirty="0" err="1"/>
              <a:t>printf</a:t>
            </a:r>
            <a:r>
              <a:rPr lang="en-IN" dirty="0"/>
              <a:t>("\n%d",p1/p2);//Invalid arithmetic</a:t>
            </a:r>
          </a:p>
          <a:p>
            <a:pPr marL="0" indent="0">
              <a:buNone/>
            </a:pPr>
            <a:r>
              <a:rPr lang="en-IN" dirty="0"/>
              <a:t>    //</a:t>
            </a:r>
            <a:r>
              <a:rPr lang="en-IN" dirty="0" err="1"/>
              <a:t>printf</a:t>
            </a:r>
            <a:r>
              <a:rPr lang="en-IN" dirty="0"/>
              <a:t>("\n%d",p1*p2);//Invalid arithmetic</a:t>
            </a:r>
          </a:p>
          <a:p>
            <a:pPr marL="0" indent="0">
              <a:buNone/>
            </a:pPr>
            <a:r>
              <a:rPr lang="en-IN" dirty="0"/>
              <a:t>	//</a:t>
            </a:r>
            <a:r>
              <a:rPr lang="en-IN" dirty="0" err="1"/>
              <a:t>printf</a:t>
            </a:r>
            <a:r>
              <a:rPr lang="en-IN" dirty="0"/>
              <a:t>("\n%d",p1%p2);//Invalid arithmetic</a:t>
            </a:r>
          </a:p>
          <a:p>
            <a:pPr marL="0" indent="0">
              <a:buNone/>
            </a:pPr>
            <a:r>
              <a:rPr lang="en-IN" dirty="0"/>
              <a:t>    //</a:t>
            </a:r>
            <a:r>
              <a:rPr lang="en-IN" dirty="0" err="1"/>
              <a:t>printf</a:t>
            </a:r>
            <a:r>
              <a:rPr lang="en-IN" dirty="0"/>
              <a:t>("\n%d",p1*2);//Invalid arithmetic</a:t>
            </a:r>
          </a:p>
          <a:p>
            <a:pPr marL="0" indent="0">
              <a:buNone/>
            </a:pPr>
            <a:r>
              <a:rPr lang="en-IN" dirty="0"/>
              <a:t>    //</a:t>
            </a:r>
            <a:r>
              <a:rPr lang="en-IN" dirty="0" err="1"/>
              <a:t>printf</a:t>
            </a:r>
            <a:r>
              <a:rPr lang="en-IN" dirty="0"/>
              <a:t>("\n%d",p1/2);//Invalid arithmetic</a:t>
            </a:r>
          </a:p>
          <a:p>
            <a:pPr marL="0" indent="0">
              <a:buNone/>
            </a:pPr>
            <a:r>
              <a:rPr lang="en-IN" dirty="0"/>
              <a:t>    //</a:t>
            </a:r>
            <a:r>
              <a:rPr lang="en-IN" dirty="0" err="1"/>
              <a:t>printf</a:t>
            </a:r>
            <a:r>
              <a:rPr lang="en-IN" dirty="0"/>
              <a:t>("\n%d",p1%2);//Invalid arithmetic</a:t>
            </a:r>
          </a:p>
          <a:p>
            <a:pPr marL="0" indent="0">
              <a:buNone/>
            </a:pPr>
            <a:r>
              <a:rPr lang="en-IN" dirty="0"/>
              <a:t>	return 0;</a:t>
            </a:r>
          </a:p>
          <a:p>
            <a:pPr marL="0" indent="0">
              <a:buNone/>
            </a:pPr>
            <a:r>
              <a:rPr lang="en-IN" dirty="0"/>
              <a:t>}</a:t>
            </a:r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637298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-381000"/>
            <a:ext cx="8229600" cy="1143000"/>
          </a:xfrm>
        </p:spPr>
        <p:txBody>
          <a:bodyPr/>
          <a:lstStyle/>
          <a:p>
            <a:r>
              <a:rPr lang="en-IN" dirty="0" smtClean="0"/>
              <a:t>Pointer expressions</a:t>
            </a:r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096000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en-IN" sz="4200" dirty="0" smtClean="0"/>
              <a:t>We can perform rich set of operations like: arithmetic, relational, assignment, conditional, unary, bitwise on pointer variables</a:t>
            </a:r>
          </a:p>
          <a:p>
            <a:r>
              <a:rPr lang="en-IN" sz="4200" dirty="0" smtClean="0"/>
              <a:t>Examples:</a:t>
            </a:r>
          </a:p>
          <a:p>
            <a:pPr marL="0" indent="0">
              <a:buNone/>
            </a:pPr>
            <a:r>
              <a:rPr lang="en-IN" sz="4200" dirty="0"/>
              <a:t>*ptr1 + *ptr2</a:t>
            </a:r>
          </a:p>
          <a:p>
            <a:pPr marL="0" indent="0">
              <a:buNone/>
            </a:pPr>
            <a:r>
              <a:rPr lang="en-IN" sz="4200" dirty="0"/>
              <a:t>*ptr1 * *ptr2</a:t>
            </a:r>
          </a:p>
          <a:p>
            <a:pPr marL="0" indent="0">
              <a:buNone/>
            </a:pPr>
            <a:r>
              <a:rPr lang="en-IN" sz="4200" dirty="0"/>
              <a:t>*ptr1 + *ptr2 - *ptr3</a:t>
            </a:r>
          </a:p>
          <a:p>
            <a:pPr marL="0" indent="0">
              <a:buNone/>
            </a:pPr>
            <a:r>
              <a:rPr lang="en-IN" sz="4200" dirty="0"/>
              <a:t>*ptr1 &gt; *ptr2</a:t>
            </a:r>
          </a:p>
          <a:p>
            <a:pPr marL="0" indent="0">
              <a:buNone/>
            </a:pPr>
            <a:r>
              <a:rPr lang="en-IN" sz="4200" dirty="0"/>
              <a:t>*ptr1 &lt; *ptr2</a:t>
            </a:r>
          </a:p>
          <a:p>
            <a:pPr marL="0" indent="0">
              <a:buNone/>
            </a:pPr>
            <a:r>
              <a:rPr lang="en-IN" sz="4200" dirty="0"/>
              <a:t>*a=10</a:t>
            </a:r>
          </a:p>
          <a:p>
            <a:pPr marL="0" indent="0">
              <a:buNone/>
            </a:pPr>
            <a:r>
              <a:rPr lang="en-IN" sz="4200" dirty="0"/>
              <a:t>*b+=20</a:t>
            </a:r>
          </a:p>
          <a:p>
            <a:pPr marL="0" indent="0">
              <a:buNone/>
            </a:pPr>
            <a:r>
              <a:rPr lang="en-IN" sz="4200" dirty="0"/>
              <a:t>*z=3.5</a:t>
            </a:r>
          </a:p>
          <a:p>
            <a:pPr marL="0" indent="0">
              <a:buNone/>
            </a:pPr>
            <a:r>
              <a:rPr lang="en-IN" sz="4200" dirty="0"/>
              <a:t>*s=4.56743</a:t>
            </a:r>
          </a:p>
          <a:p>
            <a:pPr marL="0" indent="0">
              <a:buNone/>
            </a:pPr>
            <a:r>
              <a:rPr lang="en-IN" sz="4200" dirty="0"/>
              <a:t>c = (*ptr1 &gt; *ptr2) ? *ptr1 : *ptr2;</a:t>
            </a:r>
          </a:p>
          <a:p>
            <a:pPr marL="0" indent="0">
              <a:buNone/>
            </a:pPr>
            <a:r>
              <a:rPr lang="en-IN" sz="4200" dirty="0"/>
              <a:t>(*ptr1)++</a:t>
            </a:r>
          </a:p>
          <a:p>
            <a:pPr marL="0" indent="0">
              <a:buNone/>
            </a:pPr>
            <a:r>
              <a:rPr lang="en-IN" sz="4200" dirty="0"/>
              <a:t>(*ptr1)--</a:t>
            </a:r>
          </a:p>
          <a:p>
            <a:pPr marL="0" indent="0">
              <a:buNone/>
            </a:pPr>
            <a:r>
              <a:rPr lang="en-IN" sz="4200" dirty="0"/>
              <a:t>*ptr1 &amp; *ptr2</a:t>
            </a:r>
          </a:p>
          <a:p>
            <a:pPr marL="0" indent="0">
              <a:buNone/>
            </a:pPr>
            <a:r>
              <a:rPr lang="en-IN" sz="4200" dirty="0"/>
              <a:t>*ptr1 | *ptr2</a:t>
            </a:r>
          </a:p>
          <a:p>
            <a:pPr marL="0" indent="0">
              <a:buNone/>
            </a:pPr>
            <a:r>
              <a:rPr lang="en-IN" sz="4200" dirty="0"/>
              <a:t>*ptr1 ^ *</a:t>
            </a:r>
            <a:r>
              <a:rPr lang="en-IN" sz="4200" dirty="0" smtClean="0"/>
              <a:t>ptr2</a:t>
            </a:r>
          </a:p>
          <a:p>
            <a:pPr marL="0" indent="0">
              <a:buNone/>
            </a:pPr>
            <a:r>
              <a:rPr lang="en-IN" sz="4200" dirty="0" smtClean="0"/>
              <a:t>All these are the valid pointer expressions, and here we are working on values(not on addresses)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348326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Pointer to an array(1D)</a:t>
            </a:r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N" dirty="0" smtClean="0"/>
              <a:t>A pointer can point towards an array using following notation:</a:t>
            </a:r>
          </a:p>
          <a:p>
            <a:pPr marL="0" indent="0">
              <a:buNone/>
            </a:pPr>
            <a:r>
              <a:rPr lang="en-IN" dirty="0" smtClean="0"/>
              <a:t> Consider:</a:t>
            </a:r>
          </a:p>
          <a:p>
            <a:pPr marL="0" indent="0">
              <a:buNone/>
            </a:pPr>
            <a:r>
              <a:rPr lang="en-IN" dirty="0" err="1"/>
              <a:t>i</a:t>
            </a:r>
            <a:r>
              <a:rPr lang="en-IN" dirty="0" err="1" smtClean="0"/>
              <a:t>nt</a:t>
            </a:r>
            <a:r>
              <a:rPr lang="en-IN" dirty="0" smtClean="0"/>
              <a:t> a[]={1,2,3,4,5};</a:t>
            </a:r>
          </a:p>
          <a:p>
            <a:pPr marL="0" indent="0">
              <a:buNone/>
            </a:pPr>
            <a:r>
              <a:rPr lang="en-IN" dirty="0" err="1"/>
              <a:t>i</a:t>
            </a:r>
            <a:r>
              <a:rPr lang="en-IN" dirty="0" err="1" smtClean="0"/>
              <a:t>nt</a:t>
            </a:r>
            <a:r>
              <a:rPr lang="en-IN" dirty="0" smtClean="0"/>
              <a:t> *p=a; // pointer p starts pointing towards first element of array</a:t>
            </a:r>
          </a:p>
          <a:p>
            <a:pPr marL="0" indent="0">
              <a:buNone/>
            </a:pPr>
            <a:r>
              <a:rPr lang="en-IN" dirty="0" smtClean="0"/>
              <a:t>Or</a:t>
            </a:r>
          </a:p>
          <a:p>
            <a:pPr marL="0" indent="0">
              <a:buNone/>
            </a:pPr>
            <a:r>
              <a:rPr lang="en-IN" dirty="0" err="1"/>
              <a:t>i</a:t>
            </a:r>
            <a:r>
              <a:rPr lang="en-IN" dirty="0" err="1" smtClean="0"/>
              <a:t>nt</a:t>
            </a:r>
            <a:r>
              <a:rPr lang="en-IN" dirty="0" smtClean="0"/>
              <a:t> *p=&amp;a[0];</a:t>
            </a:r>
          </a:p>
          <a:p>
            <a:pPr marL="0" indent="0">
              <a:buNone/>
            </a:pPr>
            <a:r>
              <a:rPr lang="en-IN" dirty="0" smtClean="0"/>
              <a:t>Now we can access elements of given array via pointer, such as:</a:t>
            </a:r>
          </a:p>
          <a:p>
            <a:pPr marL="0" indent="0">
              <a:buNone/>
            </a:pPr>
            <a:r>
              <a:rPr lang="en-IN" dirty="0" err="1"/>
              <a:t>i</a:t>
            </a:r>
            <a:r>
              <a:rPr lang="en-IN" dirty="0" err="1" smtClean="0"/>
              <a:t>nt</a:t>
            </a:r>
            <a:r>
              <a:rPr lang="en-IN" dirty="0" smtClean="0"/>
              <a:t> </a:t>
            </a:r>
            <a:r>
              <a:rPr lang="en-IN" dirty="0" err="1" smtClean="0"/>
              <a:t>i</a:t>
            </a:r>
            <a:r>
              <a:rPr lang="en-IN" dirty="0" smtClean="0"/>
              <a:t>;</a:t>
            </a:r>
          </a:p>
          <a:p>
            <a:pPr marL="0" indent="0">
              <a:buNone/>
            </a:pPr>
            <a:r>
              <a:rPr lang="en-IN" dirty="0"/>
              <a:t>f</a:t>
            </a:r>
            <a:r>
              <a:rPr lang="en-IN" dirty="0" smtClean="0"/>
              <a:t>or(</a:t>
            </a:r>
            <a:r>
              <a:rPr lang="en-IN" dirty="0" err="1" smtClean="0"/>
              <a:t>i</a:t>
            </a:r>
            <a:r>
              <a:rPr lang="en-IN" dirty="0" smtClean="0"/>
              <a:t>=0;i&lt;5;i++)</a:t>
            </a:r>
          </a:p>
          <a:p>
            <a:pPr marL="0" indent="0">
              <a:buNone/>
            </a:pPr>
            <a:r>
              <a:rPr lang="en-IN" dirty="0" smtClean="0"/>
              <a:t>{</a:t>
            </a:r>
          </a:p>
          <a:p>
            <a:pPr marL="0" indent="0">
              <a:buNone/>
            </a:pPr>
            <a:r>
              <a:rPr lang="en-IN" dirty="0" err="1"/>
              <a:t>p</a:t>
            </a:r>
            <a:r>
              <a:rPr lang="en-IN" dirty="0" err="1" smtClean="0"/>
              <a:t>rintf</a:t>
            </a:r>
            <a:r>
              <a:rPr lang="en-IN" dirty="0" smtClean="0"/>
              <a:t>(“\</a:t>
            </a:r>
            <a:r>
              <a:rPr lang="en-IN" dirty="0" err="1" smtClean="0"/>
              <a:t>n%d</a:t>
            </a:r>
            <a:r>
              <a:rPr lang="en-IN" dirty="0" smtClean="0"/>
              <a:t>”,*(</a:t>
            </a:r>
            <a:r>
              <a:rPr lang="en-IN" dirty="0" err="1" smtClean="0"/>
              <a:t>p+i</a:t>
            </a:r>
            <a:r>
              <a:rPr lang="en-IN" dirty="0" smtClean="0"/>
              <a:t>));</a:t>
            </a:r>
          </a:p>
          <a:p>
            <a:pPr marL="0" indent="0">
              <a:buNone/>
            </a:pPr>
            <a:r>
              <a:rPr lang="en-IN" dirty="0"/>
              <a:t>}</a:t>
            </a:r>
            <a:endParaRPr lang="en-IN" dirty="0" smtClean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924896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The </a:t>
            </a:r>
            <a:r>
              <a:rPr lang="en-US" dirty="0"/>
              <a:t>Relationship Between Pointers and Arrays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Arrays and pointers closely related</a:t>
            </a:r>
          </a:p>
          <a:p>
            <a:pPr lvl="1"/>
            <a:r>
              <a:rPr lang="en-US" sz="2000" dirty="0"/>
              <a:t>Array name </a:t>
            </a:r>
            <a:r>
              <a:rPr lang="en-US" sz="2000" dirty="0" smtClean="0"/>
              <a:t>is like </a:t>
            </a:r>
            <a:r>
              <a:rPr lang="en-US" sz="2000" dirty="0"/>
              <a:t>a constant pointer</a:t>
            </a:r>
          </a:p>
          <a:p>
            <a:pPr lvl="1"/>
            <a:r>
              <a:rPr lang="en-US" sz="2000" dirty="0"/>
              <a:t>Pointers can do array subscripting operations</a:t>
            </a:r>
          </a:p>
          <a:p>
            <a:r>
              <a:rPr lang="en-US" sz="2000" dirty="0"/>
              <a:t>Define an array </a:t>
            </a:r>
            <a:r>
              <a:rPr lang="en-US" sz="2000" dirty="0" smtClean="0">
                <a:latin typeface="Lucida Console" pitchFamily="49" charset="0"/>
              </a:rPr>
              <a:t>b[5]</a:t>
            </a:r>
            <a:r>
              <a:rPr lang="en-US" sz="2000" dirty="0" smtClean="0"/>
              <a:t> </a:t>
            </a:r>
            <a:r>
              <a:rPr lang="en-US" sz="2000" dirty="0"/>
              <a:t>and a pointer </a:t>
            </a:r>
            <a:r>
              <a:rPr lang="en-US" sz="2000" dirty="0" err="1">
                <a:latin typeface="Lucida Console" pitchFamily="49" charset="0"/>
              </a:rPr>
              <a:t>bPtr</a:t>
            </a:r>
            <a:endParaRPr lang="en-US" sz="2000" dirty="0">
              <a:latin typeface="Lucida Console" pitchFamily="49" charset="0"/>
            </a:endParaRPr>
          </a:p>
          <a:p>
            <a:pPr lvl="1"/>
            <a:r>
              <a:rPr lang="en-US" sz="2000" dirty="0"/>
              <a:t>To </a:t>
            </a:r>
            <a:r>
              <a:rPr lang="en-US" sz="2000" dirty="0" smtClean="0"/>
              <a:t>set </a:t>
            </a:r>
            <a:r>
              <a:rPr lang="en-US" sz="2000" dirty="0" err="1" smtClean="0">
                <a:latin typeface="Lucida Console" pitchFamily="49" charset="0"/>
              </a:rPr>
              <a:t>bPtr</a:t>
            </a:r>
            <a:r>
              <a:rPr lang="en-US" sz="2000" dirty="0" smtClean="0">
                <a:latin typeface="Lucida Console" pitchFamily="49" charset="0"/>
              </a:rPr>
              <a:t> </a:t>
            </a:r>
            <a:r>
              <a:rPr lang="en-US" sz="2000" dirty="0" smtClean="0"/>
              <a:t>to point to </a:t>
            </a:r>
            <a:r>
              <a:rPr lang="en-US" sz="2000" dirty="0" smtClean="0">
                <a:latin typeface="Lucida Console" pitchFamily="49" charset="0"/>
              </a:rPr>
              <a:t>b[5]:</a:t>
            </a:r>
            <a:endParaRPr lang="en-US" sz="2000" dirty="0"/>
          </a:p>
          <a:p>
            <a:pPr lvl="3">
              <a:buFontTx/>
              <a:buNone/>
            </a:pPr>
            <a:r>
              <a:rPr lang="en-US" dirty="0" err="1">
                <a:latin typeface="Lucida Console" pitchFamily="49" charset="0"/>
              </a:rPr>
              <a:t>bPtr</a:t>
            </a:r>
            <a:r>
              <a:rPr lang="en-US" dirty="0">
                <a:latin typeface="Lucida Console" pitchFamily="49" charset="0"/>
              </a:rPr>
              <a:t> = b;</a:t>
            </a:r>
            <a:r>
              <a:rPr lang="en-US" b="1" dirty="0">
                <a:latin typeface="Courier New" pitchFamily="49" charset="0"/>
              </a:rPr>
              <a:t> </a:t>
            </a:r>
          </a:p>
          <a:p>
            <a:pPr lvl="2"/>
            <a:r>
              <a:rPr lang="en-US" sz="2000" dirty="0"/>
              <a:t>The array name (</a:t>
            </a:r>
            <a:r>
              <a:rPr lang="en-US" sz="2000" dirty="0">
                <a:latin typeface="Lucida Console" pitchFamily="49" charset="0"/>
              </a:rPr>
              <a:t>b</a:t>
            </a:r>
            <a:r>
              <a:rPr lang="en-US" sz="2000" dirty="0"/>
              <a:t>) is actually the address of first element of the array </a:t>
            </a:r>
            <a:r>
              <a:rPr lang="en-US" sz="2000" dirty="0" smtClean="0">
                <a:latin typeface="Lucida Console" pitchFamily="49" charset="0"/>
              </a:rPr>
              <a:t>b[5] </a:t>
            </a:r>
            <a:r>
              <a:rPr lang="en-US" sz="2000" dirty="0" smtClean="0"/>
              <a:t>which is equivalent to</a:t>
            </a:r>
            <a:endParaRPr lang="en-US" sz="2000" dirty="0"/>
          </a:p>
          <a:p>
            <a:pPr lvl="3">
              <a:buFontTx/>
              <a:buNone/>
            </a:pPr>
            <a:r>
              <a:rPr lang="en-US" dirty="0" err="1">
                <a:latin typeface="Lucida Console" pitchFamily="49" charset="0"/>
              </a:rPr>
              <a:t>bPtr</a:t>
            </a:r>
            <a:r>
              <a:rPr lang="en-US" dirty="0">
                <a:latin typeface="Lucida Console" pitchFamily="49" charset="0"/>
              </a:rPr>
              <a:t> = &amp;</a:t>
            </a:r>
            <a:r>
              <a:rPr lang="en-US" dirty="0" smtClean="0">
                <a:latin typeface="Lucida Console" pitchFamily="49" charset="0"/>
              </a:rPr>
              <a:t>b[0]</a:t>
            </a:r>
            <a:r>
              <a:rPr lang="en-US" b="1" dirty="0" smtClean="0">
                <a:latin typeface="Courier New" pitchFamily="49" charset="0"/>
              </a:rPr>
              <a:t>  </a:t>
            </a:r>
            <a:endParaRPr lang="en-US" b="1" dirty="0">
              <a:latin typeface="Courier New" pitchFamily="49" charset="0"/>
            </a:endParaRPr>
          </a:p>
          <a:p>
            <a:pPr lvl="2"/>
            <a:r>
              <a:rPr lang="en-US" sz="2000" dirty="0"/>
              <a:t>Explicitly assigns </a:t>
            </a:r>
            <a:r>
              <a:rPr lang="en-US" sz="2000" dirty="0" err="1">
                <a:latin typeface="Lucida Console" pitchFamily="49" charset="0"/>
              </a:rPr>
              <a:t>bPtr</a:t>
            </a:r>
            <a:r>
              <a:rPr lang="en-US" sz="2000" dirty="0"/>
              <a:t> to address of first element of </a:t>
            </a:r>
            <a:r>
              <a:rPr lang="en-US" sz="2000" dirty="0">
                <a:latin typeface="Lucida Console" pitchFamily="49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xmlns="" val="198943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The </a:t>
            </a:r>
            <a:r>
              <a:rPr lang="en-US" dirty="0"/>
              <a:t>Relationship Between Pointers and Arrays</a:t>
            </a:r>
          </a:p>
        </p:txBody>
      </p:sp>
      <p:sp>
        <p:nvSpPr>
          <p:cNvPr id="54277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000" dirty="0"/>
              <a:t>Element </a:t>
            </a:r>
            <a:r>
              <a:rPr lang="en-US" sz="2000" dirty="0" smtClean="0">
                <a:latin typeface="Lucida Console" pitchFamily="49" charset="0"/>
              </a:rPr>
              <a:t>b[3]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endParaRPr lang="en-US" sz="2000" b="1" dirty="0">
              <a:latin typeface="Courier New" pitchFamily="49" charset="0"/>
            </a:endParaRPr>
          </a:p>
          <a:p>
            <a:pPr lvl="2"/>
            <a:r>
              <a:rPr lang="en-US" sz="2000" dirty="0"/>
              <a:t>Can be accessed by </a:t>
            </a:r>
            <a:r>
              <a:rPr lang="en-US" sz="2000" dirty="0" smtClean="0">
                <a:latin typeface="Lucida Console" pitchFamily="49" charset="0"/>
              </a:rPr>
              <a:t>*(</a:t>
            </a:r>
            <a:r>
              <a:rPr lang="en-US" sz="2000" dirty="0" err="1" smtClean="0">
                <a:latin typeface="Lucida Console" pitchFamily="49" charset="0"/>
              </a:rPr>
              <a:t>bPtr</a:t>
            </a:r>
            <a:r>
              <a:rPr lang="en-US" sz="2000" dirty="0" smtClean="0">
                <a:latin typeface="Lucida Console" pitchFamily="49" charset="0"/>
              </a:rPr>
              <a:t> </a:t>
            </a:r>
            <a:r>
              <a:rPr lang="en-US" sz="2000" dirty="0">
                <a:latin typeface="Lucida Console" pitchFamily="49" charset="0"/>
              </a:rPr>
              <a:t>+ </a:t>
            </a:r>
            <a:r>
              <a:rPr lang="en-US" sz="2000" dirty="0" smtClean="0">
                <a:latin typeface="Lucida Console" pitchFamily="49" charset="0"/>
              </a:rPr>
              <a:t>3)</a:t>
            </a:r>
            <a:endParaRPr lang="en-US" sz="2000" dirty="0">
              <a:latin typeface="Lucida Console" pitchFamily="49" charset="0"/>
            </a:endParaRPr>
          </a:p>
          <a:p>
            <a:pPr lvl="3"/>
            <a:r>
              <a:rPr lang="en-US" dirty="0"/>
              <a:t>Where </a:t>
            </a:r>
            <a:r>
              <a:rPr lang="en-US" dirty="0" smtClean="0">
                <a:latin typeface="Lucida Console" pitchFamily="49" charset="0"/>
              </a:rPr>
              <a:t>3</a:t>
            </a:r>
            <a:r>
              <a:rPr lang="en-US" dirty="0" smtClean="0"/>
              <a:t> </a:t>
            </a:r>
            <a:r>
              <a:rPr lang="en-US" dirty="0"/>
              <a:t>is the offset. Called </a:t>
            </a:r>
            <a:r>
              <a:rPr lang="en-US" b="1" dirty="0"/>
              <a:t>pointer/offset notation</a:t>
            </a:r>
          </a:p>
          <a:p>
            <a:pPr lvl="2"/>
            <a:r>
              <a:rPr lang="en-US" sz="2000" dirty="0"/>
              <a:t>Can be accessed by </a:t>
            </a:r>
            <a:r>
              <a:rPr lang="en-US" sz="2000" dirty="0" err="1" smtClean="0">
                <a:latin typeface="Lucida Console" pitchFamily="49" charset="0"/>
              </a:rPr>
              <a:t>bptr</a:t>
            </a:r>
            <a:r>
              <a:rPr lang="en-US" sz="2000" dirty="0" smtClean="0">
                <a:latin typeface="Lucida Console" pitchFamily="49" charset="0"/>
              </a:rPr>
              <a:t>[3]</a:t>
            </a:r>
            <a:endParaRPr lang="en-US" sz="2000" dirty="0">
              <a:latin typeface="Lucida Console" pitchFamily="49" charset="0"/>
            </a:endParaRPr>
          </a:p>
          <a:p>
            <a:pPr lvl="3"/>
            <a:r>
              <a:rPr lang="en-US" dirty="0"/>
              <a:t>Called </a:t>
            </a:r>
            <a:r>
              <a:rPr lang="en-US" b="1" dirty="0"/>
              <a:t>pointer/subscript notation</a:t>
            </a:r>
          </a:p>
          <a:p>
            <a:pPr lvl="3"/>
            <a:r>
              <a:rPr lang="en-US" dirty="0" err="1" smtClean="0">
                <a:latin typeface="Lucida Console" pitchFamily="49" charset="0"/>
              </a:rPr>
              <a:t>bPtr</a:t>
            </a:r>
            <a:r>
              <a:rPr lang="en-US" dirty="0" smtClean="0">
                <a:latin typeface="Lucida Console" pitchFamily="49" charset="0"/>
              </a:rPr>
              <a:t>[3]</a:t>
            </a:r>
            <a:r>
              <a:rPr lang="en-US" dirty="0" smtClean="0"/>
              <a:t> </a:t>
            </a:r>
            <a:r>
              <a:rPr lang="en-US" dirty="0"/>
              <a:t>same as </a:t>
            </a:r>
            <a:r>
              <a:rPr lang="en-US" dirty="0" smtClean="0">
                <a:latin typeface="Lucida Console" pitchFamily="49" charset="0"/>
              </a:rPr>
              <a:t>b[3]</a:t>
            </a:r>
            <a:endParaRPr lang="en-US" dirty="0">
              <a:latin typeface="Lucida Console" pitchFamily="49" charset="0"/>
            </a:endParaRPr>
          </a:p>
          <a:p>
            <a:pPr lvl="2"/>
            <a:r>
              <a:rPr lang="en-US" sz="2000" dirty="0"/>
              <a:t>Can be accessed by performing pointer arithmetic on the array itself</a:t>
            </a:r>
          </a:p>
          <a:p>
            <a:pPr lvl="3">
              <a:buFontTx/>
              <a:buNone/>
            </a:pPr>
            <a:r>
              <a:rPr lang="en-US" dirty="0" smtClean="0">
                <a:latin typeface="Lucida Console" pitchFamily="49" charset="0"/>
              </a:rPr>
              <a:t>*(b </a:t>
            </a:r>
            <a:r>
              <a:rPr lang="en-US" dirty="0">
                <a:latin typeface="Lucida Console" pitchFamily="49" charset="0"/>
              </a:rPr>
              <a:t>+ </a:t>
            </a:r>
            <a:r>
              <a:rPr lang="en-US" dirty="0" smtClean="0">
                <a:latin typeface="Lucida Console" pitchFamily="49" charset="0"/>
              </a:rPr>
              <a:t>3)</a:t>
            </a:r>
            <a:endParaRPr lang="en-US" dirty="0">
              <a:latin typeface="Lucida Console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541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Array name itself is an address or pointer.  It points to the first element(0</a:t>
            </a:r>
            <a:r>
              <a:rPr lang="en-US" baseline="30000" dirty="0" smtClean="0"/>
              <a:t>th</a:t>
            </a:r>
            <a:r>
              <a:rPr lang="en-US" dirty="0" smtClean="0"/>
              <a:t> element) of array.</a:t>
            </a:r>
          </a:p>
          <a:p>
            <a:r>
              <a:rPr lang="en-US" dirty="0" smtClean="0"/>
              <a:t>The arrays are accessed by pointers in same way as we access arrays using array name.</a:t>
            </a:r>
          </a:p>
          <a:p>
            <a:r>
              <a:rPr lang="en-US" dirty="0" smtClean="0"/>
              <a:t>Consider an array </a:t>
            </a:r>
            <a:r>
              <a:rPr lang="en-US" sz="2600" dirty="0" smtClean="0">
                <a:latin typeface="Lucida Console" pitchFamily="49" charset="0"/>
              </a:rPr>
              <a:t>b[5]</a:t>
            </a:r>
            <a:r>
              <a:rPr lang="en-US" dirty="0" smtClean="0"/>
              <a:t> and a pointer </a:t>
            </a:r>
            <a:r>
              <a:rPr lang="en-US" sz="2600" dirty="0" err="1" smtClean="0">
                <a:latin typeface="Lucida Console" pitchFamily="49" charset="0"/>
              </a:rPr>
              <a:t>bPtr</a:t>
            </a:r>
            <a:r>
              <a:rPr lang="en-US" sz="2600" dirty="0" smtClean="0">
                <a:latin typeface="Lucida Console" pitchFamily="49" charset="0"/>
              </a:rPr>
              <a:t>:</a:t>
            </a:r>
          </a:p>
          <a:p>
            <a:pPr lvl="1"/>
            <a:r>
              <a:rPr lang="en-US" dirty="0" err="1" smtClean="0">
                <a:latin typeface="Lucida Console" pitchFamily="49" charset="0"/>
              </a:rPr>
              <a:t>bPtr</a:t>
            </a:r>
            <a:r>
              <a:rPr lang="en-US" dirty="0" smtClean="0">
                <a:latin typeface="Lucida Console" pitchFamily="49" charset="0"/>
              </a:rPr>
              <a:t>[3] </a:t>
            </a:r>
            <a:r>
              <a:rPr lang="en-US" dirty="0" smtClean="0">
                <a:latin typeface="+mj-lt"/>
              </a:rPr>
              <a:t>is</a:t>
            </a:r>
            <a:r>
              <a:rPr lang="en-US" dirty="0" smtClean="0"/>
              <a:t> same as </a:t>
            </a:r>
            <a:r>
              <a:rPr lang="en-US" dirty="0" smtClean="0">
                <a:latin typeface="Lucida Console" pitchFamily="49" charset="0"/>
              </a:rPr>
              <a:t>b[3]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800" dirty="0" smtClean="0"/>
              <a:t>Example-Different notations with pointer to an array</a:t>
            </a: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IN" dirty="0"/>
              <a:t>#include&lt;</a:t>
            </a:r>
            <a:r>
              <a:rPr lang="en-IN" dirty="0" err="1"/>
              <a:t>stdio.h</a:t>
            </a:r>
            <a:r>
              <a:rPr lang="en-IN" dirty="0"/>
              <a:t>&gt;</a:t>
            </a:r>
          </a:p>
          <a:p>
            <a:pPr marL="0" indent="0">
              <a:buNone/>
            </a:pPr>
            <a:r>
              <a:rPr lang="en-IN" dirty="0" err="1"/>
              <a:t>int</a:t>
            </a:r>
            <a:r>
              <a:rPr lang="en-IN" dirty="0"/>
              <a:t> main()</a:t>
            </a:r>
          </a:p>
          <a:p>
            <a:pPr marL="0" indent="0">
              <a:buNone/>
            </a:pPr>
            <a:r>
              <a:rPr lang="en-IN" dirty="0"/>
              <a:t>{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err="1"/>
              <a:t>int</a:t>
            </a:r>
            <a:r>
              <a:rPr lang="en-IN" dirty="0"/>
              <a:t> a[]={1,2,3,4,5};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err="1"/>
              <a:t>int</a:t>
            </a:r>
            <a:r>
              <a:rPr lang="en-IN" dirty="0"/>
              <a:t> *p=a;</a:t>
            </a:r>
          </a:p>
          <a:p>
            <a:pPr marL="0" indent="0">
              <a:buNone/>
            </a:pPr>
            <a:r>
              <a:rPr lang="en-IN" dirty="0"/>
              <a:t>	// Different notations with pointer to an array for displaying second element</a:t>
            </a:r>
          </a:p>
          <a:p>
            <a:pPr marL="0" indent="0">
              <a:buNone/>
            </a:pPr>
            <a:r>
              <a:rPr lang="en-IN" dirty="0"/>
              <a:t>    // Same terminology can be used to display any element</a:t>
            </a:r>
          </a:p>
          <a:p>
            <a:pPr marL="0" indent="0">
              <a:buNone/>
            </a:pPr>
            <a:r>
              <a:rPr lang="en-IN" dirty="0"/>
              <a:t>    // All will display 2 on screen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err="1"/>
              <a:t>printf</a:t>
            </a:r>
            <a:r>
              <a:rPr lang="en-IN" dirty="0"/>
              <a:t>("\</a:t>
            </a:r>
            <a:r>
              <a:rPr lang="en-IN" dirty="0" err="1"/>
              <a:t>n%d</a:t>
            </a:r>
            <a:r>
              <a:rPr lang="en-IN" dirty="0"/>
              <a:t>",*(p+1));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err="1"/>
              <a:t>printf</a:t>
            </a:r>
            <a:r>
              <a:rPr lang="en-IN" dirty="0"/>
              <a:t>("\</a:t>
            </a:r>
            <a:r>
              <a:rPr lang="en-IN" dirty="0" err="1"/>
              <a:t>n%d</a:t>
            </a:r>
            <a:r>
              <a:rPr lang="en-IN" dirty="0"/>
              <a:t>",*(a+1));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err="1"/>
              <a:t>printf</a:t>
            </a:r>
            <a:r>
              <a:rPr lang="en-IN" dirty="0"/>
              <a:t>("\</a:t>
            </a:r>
            <a:r>
              <a:rPr lang="en-IN" dirty="0" err="1"/>
              <a:t>n%d</a:t>
            </a:r>
            <a:r>
              <a:rPr lang="en-IN" dirty="0"/>
              <a:t>",p[1]);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err="1"/>
              <a:t>printf</a:t>
            </a:r>
            <a:r>
              <a:rPr lang="en-IN" dirty="0"/>
              <a:t>("\n%d",1[p]);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err="1"/>
              <a:t>printf</a:t>
            </a:r>
            <a:r>
              <a:rPr lang="en-IN" dirty="0"/>
              <a:t>("\n%d",1[a]);</a:t>
            </a:r>
          </a:p>
          <a:p>
            <a:pPr marL="0" indent="0">
              <a:buNone/>
            </a:pPr>
            <a:r>
              <a:rPr lang="en-IN" dirty="0"/>
              <a:t>	return 0;</a:t>
            </a:r>
          </a:p>
          <a:p>
            <a:pPr marL="0" indent="0">
              <a:buNone/>
            </a:pPr>
            <a:r>
              <a:rPr lang="en-IN" dirty="0"/>
              <a:t>}</a:t>
            </a:r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767715740"/>
      </p:ext>
    </p:extLst>
  </p:cSld>
  <p:clrMapOvr>
    <a:masterClrMapping/>
  </p:clrMapOvr>
</p:sld>
</file>

<file path=ppt/theme/theme1.xml><?xml version="1.0" encoding="utf-8"?>
<a:theme xmlns:a="http://schemas.openxmlformats.org/drawingml/2006/main" name="FINAL LPU THEME">
  <a:themeElements>
    <a:clrScheme name="Custom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009DD9"/>
      </a:accent4>
      <a:accent5>
        <a:srgbClr val="009DD9"/>
      </a:accent5>
      <a:accent6>
        <a:srgbClr val="009DD9"/>
      </a:accent6>
      <a:hlink>
        <a:srgbClr val="009DD9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pu theme final with copyright">
  <a:themeElements>
    <a:clrScheme name="Custom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009DD9"/>
      </a:accent4>
      <a:accent5>
        <a:srgbClr val="009DD9"/>
      </a:accent5>
      <a:accent6>
        <a:srgbClr val="009DD9"/>
      </a:accent6>
      <a:hlink>
        <a:srgbClr val="009DD9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FINAL LPU THEME</Template>
  <TotalTime>4333</TotalTime>
  <Words>692</Words>
  <Application>Microsoft Office PowerPoint</Application>
  <PresentationFormat>On-screen Show (4:3)</PresentationFormat>
  <Paragraphs>244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FINAL LPU THEME</vt:lpstr>
      <vt:lpstr>Lpu theme final with copyright</vt:lpstr>
      <vt:lpstr>CSE101-Lec 20</vt:lpstr>
      <vt:lpstr>Pointer arithmetic</vt:lpstr>
      <vt:lpstr>Pointer arithmetic-Example</vt:lpstr>
      <vt:lpstr>Pointer expressions</vt:lpstr>
      <vt:lpstr>Pointer to an array(1D)</vt:lpstr>
      <vt:lpstr>The Relationship Between Pointers and Arrays</vt:lpstr>
      <vt:lpstr>The Relationship Between Pointers and Arrays</vt:lpstr>
      <vt:lpstr>Slide 8</vt:lpstr>
      <vt:lpstr>Example-Different notations with pointer to an array</vt:lpstr>
      <vt:lpstr>Pointer to an array with pointer arithmetic</vt:lpstr>
      <vt:lpstr>Program example 1-WAP to read and display elements of 1D array using pointer to an array</vt:lpstr>
      <vt:lpstr>Program example 2-WAP to find the sum and mean of 1D array elements using pointer to an array</vt:lpstr>
      <vt:lpstr>Pointer vs Array</vt:lpstr>
      <vt:lpstr>Output of following program? </vt:lpstr>
      <vt:lpstr>What is the output of this C code?</vt:lpstr>
      <vt:lpstr>MCQ</vt:lpstr>
      <vt:lpstr>What is the output of this C code?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CSE101-Lec#24</dc:title>
  <dc:creator>Aman</dc:creator>
  <cp:lastModifiedBy>10</cp:lastModifiedBy>
  <cp:revision>19</cp:revision>
  <dcterms:created xsi:type="dcterms:W3CDTF">2014-05-25T20:26:11Z</dcterms:created>
  <dcterms:modified xsi:type="dcterms:W3CDTF">2020-12-13T06:22:02Z</dcterms:modified>
</cp:coreProperties>
</file>